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Lst>
  <p:notesMasterIdLst>
    <p:notesMasterId r:id="rId43"/>
  </p:notesMasterIdLst>
  <p:handoutMasterIdLst>
    <p:handoutMasterId r:id="rId44"/>
  </p:handoutMasterIdLst>
  <p:sldIdLst>
    <p:sldId id="418" r:id="rId2"/>
    <p:sldId id="412" r:id="rId3"/>
    <p:sldId id="387" r:id="rId4"/>
    <p:sldId id="395" r:id="rId5"/>
    <p:sldId id="397" r:id="rId6"/>
    <p:sldId id="388" r:id="rId7"/>
    <p:sldId id="411" r:id="rId8"/>
    <p:sldId id="413" r:id="rId9"/>
    <p:sldId id="384" r:id="rId10"/>
    <p:sldId id="256" r:id="rId11"/>
    <p:sldId id="381" r:id="rId12"/>
    <p:sldId id="446" r:id="rId13"/>
    <p:sldId id="392" r:id="rId14"/>
    <p:sldId id="447" r:id="rId15"/>
    <p:sldId id="393" r:id="rId16"/>
    <p:sldId id="448" r:id="rId17"/>
    <p:sldId id="391" r:id="rId18"/>
    <p:sldId id="394" r:id="rId19"/>
    <p:sldId id="386" r:id="rId20"/>
    <p:sldId id="437" r:id="rId21"/>
    <p:sldId id="389" r:id="rId22"/>
    <p:sldId id="419" r:id="rId23"/>
    <p:sldId id="396" r:id="rId24"/>
    <p:sldId id="390" r:id="rId25"/>
    <p:sldId id="435" r:id="rId26"/>
    <p:sldId id="404" r:id="rId27"/>
    <p:sldId id="405" r:id="rId28"/>
    <p:sldId id="423" r:id="rId29"/>
    <p:sldId id="438" r:id="rId30"/>
    <p:sldId id="401" r:id="rId31"/>
    <p:sldId id="439" r:id="rId32"/>
    <p:sldId id="425" r:id="rId33"/>
    <p:sldId id="406" r:id="rId34"/>
    <p:sldId id="407" r:id="rId35"/>
    <p:sldId id="427" r:id="rId36"/>
    <p:sldId id="428" r:id="rId37"/>
    <p:sldId id="402" r:id="rId38"/>
    <p:sldId id="429" r:id="rId39"/>
    <p:sldId id="424" r:id="rId40"/>
    <p:sldId id="420" r:id="rId41"/>
    <p:sldId id="44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27">
          <p15:clr>
            <a:srgbClr val="A4A3A4"/>
          </p15:clr>
        </p15:guide>
        <p15:guide id="2" pos="2868">
          <p15:clr>
            <a:srgbClr val="A4A3A4"/>
          </p15:clr>
        </p15:guide>
        <p15:guide id="3" orient="horz" pos="2144">
          <p15:clr>
            <a:srgbClr val="A4A3A4"/>
          </p15:clr>
        </p15:guide>
        <p15:guide id="4" orient="horz" pos="2148">
          <p15:clr>
            <a:srgbClr val="A4A3A4"/>
          </p15:clr>
        </p15:guide>
        <p15:guide id="5" orient="horz" pos="3169">
          <p15:clr>
            <a:srgbClr val="A4A3A4"/>
          </p15:clr>
        </p15:guide>
        <p15:guide id="6" orient="horz" pos="28">
          <p15:clr>
            <a:srgbClr val="A4A3A4"/>
          </p15:clr>
        </p15:guide>
        <p15:guide id="7" orient="horz" pos="290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6C1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799" autoAdjust="0"/>
    <p:restoredTop sz="93463" autoAdjust="0"/>
  </p:normalViewPr>
  <p:slideViewPr>
    <p:cSldViewPr snapToObjects="1">
      <p:cViewPr varScale="1">
        <p:scale>
          <a:sx n="106" d="100"/>
          <a:sy n="106" d="100"/>
        </p:scale>
        <p:origin x="-2016" y="-184"/>
      </p:cViewPr>
      <p:guideLst>
        <p:guide orient="horz" pos="2127"/>
        <p:guide orient="horz" pos="2144"/>
        <p:guide orient="horz" pos="2148"/>
        <p:guide orient="horz" pos="3169"/>
        <p:guide orient="horz" pos="28"/>
        <p:guide orient="horz" pos="2906"/>
        <p:guide pos="2868"/>
      </p:guideLst>
    </p:cSldViewPr>
  </p:slideViewPr>
  <p:outlineViewPr>
    <p:cViewPr>
      <p:scale>
        <a:sx n="33" d="100"/>
        <a:sy n="33" d="100"/>
      </p:scale>
      <p:origin x="0" y="2144"/>
    </p:cViewPr>
  </p:outlineViewPr>
  <p:notesTextViewPr>
    <p:cViewPr>
      <p:scale>
        <a:sx n="3" d="2"/>
        <a:sy n="3" d="2"/>
      </p:scale>
      <p:origin x="0" y="0"/>
    </p:cViewPr>
  </p:notesTextViewPr>
  <p:sorterViewPr>
    <p:cViewPr>
      <p:scale>
        <a:sx n="59" d="100"/>
        <a:sy n="59" d="100"/>
      </p:scale>
      <p:origin x="0" y="0"/>
    </p:cViewPr>
  </p:sorterViewPr>
  <p:notesViewPr>
    <p:cSldViewPr snapToGrid="0" snapToObjects="1">
      <p:cViewPr varScale="1">
        <p:scale>
          <a:sx n="94" d="100"/>
          <a:sy n="94" d="100"/>
        </p:scale>
        <p:origin x="-420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4F4012-5748-A047-8C3C-249FEA5353A3}" type="datetimeFigureOut">
              <a:rPr lang="en-US" smtClean="0"/>
              <a:t>4/12/19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1AECCB-6279-A341-875F-05B6998EA258}" type="slidenum">
              <a:rPr lang="en-US" smtClean="0"/>
              <a:t>‹#›</a:t>
            </a:fld>
            <a:endParaRPr lang="en-US"/>
          </a:p>
        </p:txBody>
      </p:sp>
    </p:spTree>
    <p:extLst>
      <p:ext uri="{BB962C8B-B14F-4D97-AF65-F5344CB8AC3E}">
        <p14:creationId xmlns:p14="http://schemas.microsoft.com/office/powerpoint/2010/main" val="33278706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64371-ABEF-6A48-9EB5-26233DF3DBD8}" type="datetimeFigureOut">
              <a:rPr lang="en-US" smtClean="0"/>
              <a:t>4/12/19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99DCF-CD50-8943-9826-4087CE49BF0B}" type="slidenum">
              <a:rPr lang="en-US" smtClean="0"/>
              <a:t>‹#›</a:t>
            </a:fld>
            <a:endParaRPr lang="en-US"/>
          </a:p>
        </p:txBody>
      </p:sp>
    </p:spTree>
    <p:extLst>
      <p:ext uri="{BB962C8B-B14F-4D97-AF65-F5344CB8AC3E}">
        <p14:creationId xmlns:p14="http://schemas.microsoft.com/office/powerpoint/2010/main" val="23453257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D99DCF-CD50-8943-9826-4087CE49BF0B}" type="slidenum">
              <a:rPr lang="en-US" smtClean="0"/>
              <a:t>4</a:t>
            </a:fld>
            <a:endParaRPr lang="en-US"/>
          </a:p>
        </p:txBody>
      </p:sp>
    </p:spTree>
    <p:extLst>
      <p:ext uri="{BB962C8B-B14F-4D97-AF65-F5344CB8AC3E}">
        <p14:creationId xmlns:p14="http://schemas.microsoft.com/office/powerpoint/2010/main" val="93269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99DCF-CD50-8943-9826-4087CE49BF0B}" type="slidenum">
              <a:rPr lang="en-US" smtClean="0"/>
              <a:t>37</a:t>
            </a:fld>
            <a:endParaRPr lang="en-US"/>
          </a:p>
        </p:txBody>
      </p:sp>
    </p:spTree>
    <p:extLst>
      <p:ext uri="{BB962C8B-B14F-4D97-AF65-F5344CB8AC3E}">
        <p14:creationId xmlns:p14="http://schemas.microsoft.com/office/powerpoint/2010/main" val="262083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7</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8</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9</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10</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latin typeface="+mn-lt"/>
                <a:ea typeface="+mn-ea"/>
                <a:cs typeface="+mn-cs"/>
              </a:rPr>
              <a:t>IN THE back of this volume is attached a chart representing the plan of God for the world's salvation. By it we have sought to aid the mind, through the eye, in understanding something of the progressive character of God's plan, and the progressive steps which must be taken by all who ever attain the complete "change" from the human to the divine nature.</a:t>
            </a:r>
            <a:endParaRPr lang="en-US" sz="1200" baseline="0" dirty="0" smtClean="0"/>
          </a:p>
          <a:p>
            <a:pPr marL="0" indent="0">
              <a:buNone/>
            </a:pPr>
            <a:endParaRPr lang="en-US" sz="12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11</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13</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15</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latin typeface="+mn-lt"/>
                <a:ea typeface="+mn-ea"/>
                <a:cs typeface="+mn-cs"/>
              </a:rPr>
              <a:t>IN THE back of this volume is attached a chart representing the plan of God for the world's salvation. By it we have sought to aid the mind, through the eye, in understanding something of the progressive character of God's plan, and the progressive steps which must be taken by all who ever attain the complete "change" from the human to the divine nature.</a:t>
            </a:r>
            <a:endParaRPr lang="en-US" sz="1200" baseline="0" dirty="0" smtClean="0"/>
          </a:p>
          <a:p>
            <a:pPr marL="0" indent="0">
              <a:buNone/>
            </a:pPr>
            <a:endParaRPr lang="en-US" sz="1200" baseline="0" dirty="0" smtClean="0"/>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17</a:t>
            </a:fld>
            <a:endParaRPr lang="en-US"/>
          </a:p>
        </p:txBody>
      </p:sp>
    </p:spTree>
    <p:extLst>
      <p:ext uri="{BB962C8B-B14F-4D97-AF65-F5344CB8AC3E}">
        <p14:creationId xmlns:p14="http://schemas.microsoft.com/office/powerpoint/2010/main" val="346599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1E105F-2CF3-F04C-8B26-90EC09EEEB8A}" type="datetime1">
              <a:rPr lang="en-US" smtClean="0"/>
              <a:t>4/12/19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49B4E-BF06-6143-B939-93F5D7358031}" type="datetime1">
              <a:rPr lang="en-US" smtClean="0"/>
              <a:t>4/12/19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32A3-AED6-8347-BE55-E1D9C95E8DF8}" type="datetime1">
              <a:rPr lang="en-US" smtClean="0"/>
              <a:t>4/12/19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AE63F-FD71-ED4B-A1D0-573B37C1F3EC}" type="datetime1">
              <a:rPr lang="en-US" smtClean="0"/>
              <a:t>4/12/19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2F24A1-0AE6-3547-8779-31A4CDAF53C6}" type="datetime1">
              <a:rPr lang="en-US" smtClean="0"/>
              <a:t>4/12/19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A9D0D6-C331-834A-A08B-4C2BD177D996}" type="datetime1">
              <a:rPr lang="en-US" smtClean="0"/>
              <a:t>4/12/19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5830C8-7B01-AA49-95D3-A4592E6BB77F}" type="datetime1">
              <a:rPr lang="en-US" smtClean="0"/>
              <a:t>4/12/19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15354C-0E0C-A048-BC7D-7B23EE29D969}" type="datetime1">
              <a:rPr lang="en-US" smtClean="0"/>
              <a:t>4/12/19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FDE82-39D7-B24E-9D19-3EE300B63E72}" type="datetime1">
              <a:rPr lang="en-US" smtClean="0"/>
              <a:t>4/12/19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45C4D-2F53-EA42-AACB-D1FEC742A9A0}" type="datetime1">
              <a:rPr lang="en-US" smtClean="0"/>
              <a:t>4/12/19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ADAA4-7151-AA4C-B379-C932A394F8D5}" type="datetime1">
              <a:rPr lang="en-US" smtClean="0"/>
              <a:t>4/12/19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9A7AF-710F-AB4A-9D28-36BA01B9FF19}" type="datetime1">
              <a:rPr lang="en-US" smtClean="0"/>
              <a:t>4/12/19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5ECF9-F34D-A640-923E-C5EF64CFCEF2}"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40" y="1202736"/>
            <a:ext cx="8043719" cy="4851768"/>
          </a:xfrm>
          <a:prstGeom prst="roundRect">
            <a:avLst>
              <a:gd name="adj" fmla="val 8594"/>
            </a:avLst>
          </a:prstGeom>
          <a:solidFill>
            <a:schemeClr val="bg1"/>
          </a:solidFill>
          <a:ln w="22225">
            <a:solidFill>
              <a:schemeClr val="bg2">
                <a:lumMod val="60000"/>
                <a:lumOff val="40000"/>
              </a:schemeClr>
            </a:solidFill>
          </a:ln>
        </p:spPr>
      </p:pic>
      <p:sp>
        <p:nvSpPr>
          <p:cNvPr id="7" name="Rectangle 6"/>
          <p:cNvSpPr/>
          <p:nvPr/>
        </p:nvSpPr>
        <p:spPr>
          <a:xfrm>
            <a:off x="550140" y="464500"/>
            <a:ext cx="8043719" cy="584776"/>
          </a:xfrm>
          <a:prstGeom prst="rect">
            <a:avLst/>
          </a:prstGeom>
          <a:ln>
            <a:solidFill>
              <a:schemeClr val="bg2">
                <a:lumMod val="60000"/>
                <a:lumOff val="40000"/>
              </a:schemeClr>
            </a:solidFill>
          </a:ln>
        </p:spPr>
        <p:txBody>
          <a:bodyPr wrap="square">
            <a:spAutoFit/>
          </a:bodyPr>
          <a:lstStyle/>
          <a:p>
            <a:pPr algn="ctr"/>
            <a:r>
              <a:rPr lang="en-US" sz="3200" b="1" dirty="0" smtClean="0">
                <a:solidFill>
                  <a:srgbClr val="FAC090"/>
                </a:solidFill>
              </a:rPr>
              <a:t>WHAT IS THE MEANING OF THIS CHART?</a:t>
            </a:r>
            <a:endParaRPr lang="en-US" sz="3200" b="1" dirty="0">
              <a:solidFill>
                <a:srgbClr val="FAC090"/>
              </a:solidFill>
            </a:endParaRPr>
          </a:p>
        </p:txBody>
      </p:sp>
      <p:sp>
        <p:nvSpPr>
          <p:cNvPr id="2" name="Slide Number Placeholder 1"/>
          <p:cNvSpPr>
            <a:spLocks noGrp="1"/>
          </p:cNvSpPr>
          <p:nvPr>
            <p:ph type="sldNum" sz="quarter" idx="12"/>
          </p:nvPr>
        </p:nvSpPr>
        <p:spPr/>
        <p:txBody>
          <a:bodyPr/>
          <a:lstStyle/>
          <a:p>
            <a:fld id="{1005ECF9-F34D-A640-923E-C5EF64CFCEF2}" type="slidenum">
              <a:rPr lang="en-US" smtClean="0"/>
              <a:t>1</a:t>
            </a:fld>
            <a:endParaRPr lang="en-US"/>
          </a:p>
        </p:txBody>
      </p:sp>
      <p:sp>
        <p:nvSpPr>
          <p:cNvPr id="3" name="Rounded Rectangle 2"/>
          <p:cNvSpPr/>
          <p:nvPr/>
        </p:nvSpPr>
        <p:spPr>
          <a:xfrm>
            <a:off x="6705600" y="1295400"/>
            <a:ext cx="1447800" cy="762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AC090"/>
                </a:solidFill>
              </a:rPr>
              <a:t>PART I</a:t>
            </a:r>
            <a:endParaRPr lang="en-US" sz="3200" b="1" dirty="0">
              <a:solidFill>
                <a:srgbClr val="FAC090"/>
              </a:solidFill>
            </a:endParaRPr>
          </a:p>
        </p:txBody>
      </p:sp>
    </p:spTree>
    <p:extLst>
      <p:ext uri="{BB962C8B-B14F-4D97-AF65-F5344CB8AC3E}">
        <p14:creationId xmlns:p14="http://schemas.microsoft.com/office/powerpoint/2010/main" val="10243517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
        <p:nvSpPr>
          <p:cNvPr id="2" name="Right Arrow 1"/>
          <p:cNvSpPr/>
          <p:nvPr/>
        </p:nvSpPr>
        <p:spPr>
          <a:xfrm>
            <a:off x="5791200" y="3182172"/>
            <a:ext cx="2133600" cy="4428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sz="1600" b="1" dirty="0" smtClean="0">
                <a:solidFill>
                  <a:schemeClr val="tx1"/>
                </a:solidFill>
              </a:rPr>
              <a:t>Progressive Character</a:t>
            </a:r>
            <a:endParaRPr lang="en-US" sz="1600" b="1" dirty="0">
              <a:solidFill>
                <a:schemeClr val="tx1"/>
              </a:solidFill>
            </a:endParaRPr>
          </a:p>
        </p:txBody>
      </p:sp>
      <p:sp>
        <p:nvSpPr>
          <p:cNvPr id="8" name="Right Arrow 7"/>
          <p:cNvSpPr/>
          <p:nvPr/>
        </p:nvSpPr>
        <p:spPr>
          <a:xfrm rot="16200000">
            <a:off x="4212819" y="1317217"/>
            <a:ext cx="1863994" cy="5307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rPr>
              <a:t>Progressive Steps</a:t>
            </a:r>
            <a:endParaRPr lang="en-US" sz="1600" b="1" dirty="0">
              <a:solidFill>
                <a:srgbClr val="FFFFFF"/>
              </a:solidFill>
            </a:endParaRPr>
          </a:p>
        </p:txBody>
      </p:sp>
      <p:cxnSp>
        <p:nvCxnSpPr>
          <p:cNvPr id="4" name="Straight Arrow Connector 3"/>
          <p:cNvCxnSpPr/>
          <p:nvPr/>
        </p:nvCxnSpPr>
        <p:spPr>
          <a:xfrm>
            <a:off x="381000" y="4114800"/>
            <a:ext cx="7467600" cy="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228600" y="1244207"/>
            <a:ext cx="7696200" cy="1575193"/>
            <a:chOff x="228600" y="1244207"/>
            <a:chExt cx="7696200" cy="1575193"/>
          </a:xfrm>
        </p:grpSpPr>
        <p:sp>
          <p:nvSpPr>
            <p:cNvPr id="3" name="Oval 2"/>
            <p:cNvSpPr/>
            <p:nvPr/>
          </p:nvSpPr>
          <p:spPr>
            <a:xfrm>
              <a:off x="228600" y="2057400"/>
              <a:ext cx="1295400" cy="762000"/>
            </a:xfrm>
            <a:prstGeom prst="ellipse">
              <a:avLst/>
            </a:prstGeom>
            <a:noFill/>
            <a:ln w="41275">
              <a:solidFill>
                <a:schemeClr val="accent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420253" y="1244207"/>
              <a:ext cx="2504547" cy="889393"/>
            </a:xfrm>
            <a:prstGeom prst="ellipse">
              <a:avLst/>
            </a:prstGeom>
            <a:noFill/>
            <a:ln w="41275">
              <a:solidFill>
                <a:schemeClr val="accent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057400" y="1295400"/>
              <a:ext cx="2667000" cy="851813"/>
            </a:xfrm>
            <a:prstGeom prst="ellipse">
              <a:avLst/>
            </a:prstGeom>
            <a:noFill/>
            <a:ln w="41275">
              <a:solidFill>
                <a:schemeClr val="accent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 name="Straight Arrow Connector 9"/>
          <p:cNvCxnSpPr/>
          <p:nvPr/>
        </p:nvCxnSpPr>
        <p:spPr>
          <a:xfrm>
            <a:off x="381000" y="3733800"/>
            <a:ext cx="6934200" cy="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10</a:t>
            </a:fld>
            <a:endParaRPr kumimoji="0" lang="en-US"/>
          </a:p>
        </p:txBody>
      </p:sp>
      <p:sp>
        <p:nvSpPr>
          <p:cNvPr id="14" name="Rectangle 13"/>
          <p:cNvSpPr/>
          <p:nvPr/>
        </p:nvSpPr>
        <p:spPr>
          <a:xfrm>
            <a:off x="1219200" y="2819400"/>
            <a:ext cx="6705600" cy="15240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 The Plan of God, with reference to man, spans three great periods of time, beginning with man’s creation and reaching into the illimitable future.</a:t>
            </a:r>
          </a:p>
        </p:txBody>
      </p:sp>
    </p:spTree>
    <p:extLst>
      <p:ext uri="{BB962C8B-B14F-4D97-AF65-F5344CB8AC3E}">
        <p14:creationId xmlns:p14="http://schemas.microsoft.com/office/powerpoint/2010/main" val="7208549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ppt_x"/>
                                          </p:val>
                                        </p:tav>
                                        <p:tav tm="100000">
                                          <p:val>
                                            <p:strVal val="#ppt_x"/>
                                          </p:val>
                                        </p:tav>
                                      </p:tavLst>
                                    </p:anim>
                                    <p:anim calcmode="lin" valueType="num">
                                      <p:cBhvr additive="base">
                                        <p:cTn id="20" dur="20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6000" fill="hold"/>
                                        <p:tgtEl>
                                          <p:spTgt spid="8"/>
                                        </p:tgtEl>
                                        <p:attrNameLst>
                                          <p:attrName>ppt_x</p:attrName>
                                        </p:attrNameLst>
                                      </p:cBhvr>
                                      <p:tavLst>
                                        <p:tav tm="0">
                                          <p:val>
                                            <p:strVal val="#ppt_x"/>
                                          </p:val>
                                        </p:tav>
                                        <p:tav tm="100000">
                                          <p:val>
                                            <p:strVal val="#ppt_x"/>
                                          </p:val>
                                        </p:tav>
                                      </p:tavLst>
                                    </p:anim>
                                    <p:anim calcmode="lin" valueType="num">
                                      <p:cBhvr additive="base">
                                        <p:cTn id="26" dur="60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68" y="1676400"/>
            <a:ext cx="8560956" cy="1369108"/>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
        <p:nvSpPr>
          <p:cNvPr id="6" name="Rectangle 5"/>
          <p:cNvSpPr/>
          <p:nvPr/>
        </p:nvSpPr>
        <p:spPr>
          <a:xfrm>
            <a:off x="550140" y="464500"/>
            <a:ext cx="8043719" cy="584776"/>
          </a:xfrm>
          <a:prstGeom prst="rect">
            <a:avLst/>
          </a:prstGeom>
          <a:ln>
            <a:solidFill>
              <a:schemeClr val="bg2">
                <a:lumMod val="60000"/>
                <a:lumOff val="40000"/>
              </a:schemeClr>
            </a:solidFill>
          </a:ln>
        </p:spPr>
        <p:txBody>
          <a:bodyPr wrap="square">
            <a:spAutoFit/>
          </a:bodyPr>
          <a:lstStyle/>
          <a:p>
            <a:pPr algn="ctr"/>
            <a:r>
              <a:rPr lang="en-US" sz="3200" b="1" dirty="0" smtClean="0">
                <a:solidFill>
                  <a:srgbClr val="FAC090"/>
                </a:solidFill>
              </a:rPr>
              <a:t>WHAT IS A DISPENSATION?</a:t>
            </a:r>
            <a:endParaRPr lang="en-US" sz="3200" b="1" dirty="0">
              <a:solidFill>
                <a:srgbClr val="FAC090"/>
              </a:solidFill>
            </a:endParaRPr>
          </a:p>
        </p:txBody>
      </p:sp>
      <p:sp>
        <p:nvSpPr>
          <p:cNvPr id="7" name="Rectangle 6"/>
          <p:cNvSpPr/>
          <p:nvPr/>
        </p:nvSpPr>
        <p:spPr>
          <a:xfrm>
            <a:off x="550140" y="3981272"/>
            <a:ext cx="8043719" cy="1200328"/>
          </a:xfrm>
          <a:prstGeom prst="rect">
            <a:avLst/>
          </a:prstGeom>
          <a:ln>
            <a:solidFill>
              <a:schemeClr val="bg2">
                <a:lumMod val="60000"/>
                <a:lumOff val="40000"/>
              </a:schemeClr>
            </a:solidFill>
          </a:ln>
        </p:spPr>
        <p:txBody>
          <a:bodyPr wrap="square">
            <a:spAutoFit/>
          </a:bodyPr>
          <a:lstStyle/>
          <a:p>
            <a:r>
              <a:rPr lang="en-US" sz="2400" dirty="0" smtClean="0">
                <a:solidFill>
                  <a:schemeClr val="accent5">
                    <a:lumMod val="60000"/>
                    <a:lumOff val="40000"/>
                  </a:schemeClr>
                </a:solidFill>
              </a:rPr>
              <a:t> DISPENSATION</a:t>
            </a:r>
            <a:r>
              <a:rPr lang="en-US" sz="2400" dirty="0" smtClean="0">
                <a:solidFill>
                  <a:schemeClr val="accent6">
                    <a:lumMod val="60000"/>
                    <a:lumOff val="40000"/>
                  </a:schemeClr>
                </a:solidFill>
              </a:rPr>
              <a:t> </a:t>
            </a:r>
            <a:r>
              <a:rPr lang="en-US" sz="2400" dirty="0" smtClean="0">
                <a:solidFill>
                  <a:srgbClr val="FFFFFF"/>
                </a:solidFill>
              </a:rPr>
              <a:t> = </a:t>
            </a:r>
            <a:r>
              <a:rPr lang="en-US" sz="2400" dirty="0" smtClean="0">
                <a:solidFill>
                  <a:schemeClr val="accent5">
                    <a:lumMod val="60000"/>
                    <a:lumOff val="40000"/>
                  </a:schemeClr>
                </a:solidFill>
              </a:rPr>
              <a:t>(</a:t>
            </a:r>
            <a:r>
              <a:rPr lang="en-US" sz="2400" dirty="0">
                <a:solidFill>
                  <a:schemeClr val="accent5">
                    <a:lumMod val="60000"/>
                    <a:lumOff val="40000"/>
                  </a:schemeClr>
                </a:solidFill>
              </a:rPr>
              <a:t>in Christian theology) </a:t>
            </a:r>
            <a:r>
              <a:rPr lang="en-US" sz="2400" dirty="0">
                <a:solidFill>
                  <a:srgbClr val="FFFFFF"/>
                </a:solidFill>
              </a:rPr>
              <a:t>a divinely ordained order prevailing at a particular period of </a:t>
            </a:r>
            <a:r>
              <a:rPr lang="en-US" sz="2400" dirty="0" smtClean="0">
                <a:solidFill>
                  <a:srgbClr val="FFFFFF"/>
                </a:solidFill>
              </a:rPr>
              <a:t>history.  </a:t>
            </a:r>
          </a:p>
          <a:p>
            <a:r>
              <a:rPr lang="en-US" sz="2400" dirty="0" smtClean="0">
                <a:solidFill>
                  <a:srgbClr val="93CDDD"/>
                </a:solidFill>
              </a:rPr>
              <a:t>(Sort of an administration)</a:t>
            </a:r>
            <a:endParaRPr lang="en-US" sz="2400" b="1" dirty="0">
              <a:solidFill>
                <a:srgbClr val="93CDDD"/>
              </a:solidFill>
            </a:endParaRPr>
          </a:p>
        </p:txBody>
      </p:sp>
      <p:sp>
        <p:nvSpPr>
          <p:cNvPr id="2" name="Slide Number Placeholder 1"/>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11</a:t>
            </a:fld>
            <a:endParaRPr kumimoji="0" lang="en-US"/>
          </a:p>
        </p:txBody>
      </p:sp>
    </p:spTree>
    <p:extLst>
      <p:ext uri="{BB962C8B-B14F-4D97-AF65-F5344CB8AC3E}">
        <p14:creationId xmlns:p14="http://schemas.microsoft.com/office/powerpoint/2010/main" val="41279908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05ECF9-F34D-A640-923E-C5EF64CFCEF2}" type="slidenum">
              <a:rPr lang="en-US" smtClean="0"/>
              <a:t>12</a:t>
            </a:fld>
            <a:endParaRPr lang="en-US"/>
          </a:p>
        </p:txBody>
      </p:sp>
      <p:sp>
        <p:nvSpPr>
          <p:cNvPr id="5" name="Rectangle 4"/>
          <p:cNvSpPr/>
          <p:nvPr/>
        </p:nvSpPr>
        <p:spPr>
          <a:xfrm>
            <a:off x="304800" y="1981200"/>
            <a:ext cx="1143000" cy="2438400"/>
          </a:xfrm>
          <a:prstGeom prst="rect">
            <a:avLst/>
          </a:prstGeom>
          <a:solidFill>
            <a:schemeClr val="accent1">
              <a:alpha val="28000"/>
            </a:schemeClr>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5136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902" y="2590800"/>
            <a:ext cx="2322678" cy="3960584"/>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
        <p:nvSpPr>
          <p:cNvPr id="6" name="Rectangle 5"/>
          <p:cNvSpPr/>
          <p:nvPr/>
        </p:nvSpPr>
        <p:spPr>
          <a:xfrm>
            <a:off x="566881" y="317718"/>
            <a:ext cx="8043719" cy="1815882"/>
          </a:xfrm>
          <a:prstGeom prst="rect">
            <a:avLst/>
          </a:prstGeom>
          <a:ln>
            <a:solidFill>
              <a:schemeClr val="bg2">
                <a:lumMod val="60000"/>
                <a:lumOff val="40000"/>
              </a:schemeClr>
            </a:solidFill>
          </a:ln>
        </p:spPr>
        <p:txBody>
          <a:bodyPr wrap="square">
            <a:spAutoFit/>
          </a:bodyPr>
          <a:lstStyle/>
          <a:p>
            <a:r>
              <a:rPr lang="en-US" sz="2800" dirty="0" smtClean="0">
                <a:solidFill>
                  <a:srgbClr val="93CDDD"/>
                </a:solidFill>
              </a:rPr>
              <a:t>Dispensation “A” </a:t>
            </a:r>
            <a:r>
              <a:rPr lang="en-US" sz="2800" dirty="0" smtClean="0">
                <a:solidFill>
                  <a:srgbClr val="FFFFFF"/>
                </a:solidFill>
              </a:rPr>
              <a:t>- - Is a period of 1656 years from the creation of Adam to the day the flood dried up.  And this time period can easily be proven through the scriptural record.</a:t>
            </a:r>
            <a:endParaRPr lang="en-US" sz="2800" dirty="0">
              <a:solidFill>
                <a:srgbClr val="FFFFFF"/>
              </a:solidFill>
            </a:endParaRPr>
          </a:p>
        </p:txBody>
      </p:sp>
      <p:sp>
        <p:nvSpPr>
          <p:cNvPr id="4" name="Rectangle 3"/>
          <p:cNvSpPr/>
          <p:nvPr/>
        </p:nvSpPr>
        <p:spPr>
          <a:xfrm>
            <a:off x="550140" y="569893"/>
            <a:ext cx="8043719" cy="954107"/>
          </a:xfrm>
          <a:prstGeom prst="rect">
            <a:avLst/>
          </a:prstGeom>
          <a:ln>
            <a:solidFill>
              <a:schemeClr val="bg2">
                <a:lumMod val="60000"/>
                <a:lumOff val="40000"/>
              </a:schemeClr>
            </a:solidFill>
          </a:ln>
        </p:spPr>
        <p:txBody>
          <a:bodyPr wrap="square">
            <a:spAutoFit/>
          </a:bodyPr>
          <a:lstStyle/>
          <a:p>
            <a:r>
              <a:rPr lang="en-US" sz="2800" dirty="0" smtClean="0">
                <a:solidFill>
                  <a:srgbClr val="93CDDD"/>
                </a:solidFill>
              </a:rPr>
              <a:t>II Peter 3:6 </a:t>
            </a:r>
            <a:r>
              <a:rPr lang="en-US" sz="2800" dirty="0" smtClean="0">
                <a:solidFill>
                  <a:srgbClr val="FFFFFF"/>
                </a:solidFill>
              </a:rPr>
              <a:t>- - Whereby the world that then was, being overflowed with water, perished:</a:t>
            </a:r>
            <a:endParaRPr lang="en-US" sz="2800" dirty="0">
              <a:solidFill>
                <a:srgbClr val="FFFFFF"/>
              </a:solidFill>
            </a:endParaRPr>
          </a:p>
        </p:txBody>
      </p:sp>
      <p:cxnSp>
        <p:nvCxnSpPr>
          <p:cNvPr id="7" name="Straight Arrow Connector 6"/>
          <p:cNvCxnSpPr/>
          <p:nvPr/>
        </p:nvCxnSpPr>
        <p:spPr>
          <a:xfrm>
            <a:off x="3886200" y="4800600"/>
            <a:ext cx="1645920" cy="0"/>
          </a:xfrm>
          <a:prstGeom prst="straightConnector1">
            <a:avLst/>
          </a:prstGeom>
          <a:ln w="44450">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66881" y="609600"/>
            <a:ext cx="8043719" cy="954107"/>
          </a:xfrm>
          <a:prstGeom prst="rect">
            <a:avLst/>
          </a:prstGeom>
          <a:ln>
            <a:solidFill>
              <a:schemeClr val="bg2">
                <a:lumMod val="60000"/>
                <a:lumOff val="40000"/>
              </a:schemeClr>
            </a:solidFill>
          </a:ln>
        </p:spPr>
        <p:txBody>
          <a:bodyPr wrap="square">
            <a:spAutoFit/>
          </a:bodyPr>
          <a:lstStyle/>
          <a:p>
            <a:r>
              <a:rPr lang="en-US" sz="2800" dirty="0" smtClean="0">
                <a:solidFill>
                  <a:srgbClr val="93CDDD"/>
                </a:solidFill>
              </a:rPr>
              <a:t>Paul says in Hebrew 2:5: </a:t>
            </a:r>
            <a:r>
              <a:rPr lang="en-US" sz="2800" dirty="0" smtClean="0"/>
              <a:t>Unto the angels hath he not put in subjection the world to come.</a:t>
            </a:r>
            <a:endParaRPr lang="en-US" sz="2800" dirty="0"/>
          </a:p>
        </p:txBody>
      </p:sp>
      <p:sp>
        <p:nvSpPr>
          <p:cNvPr id="2" name="Slide Number Placeholder 1"/>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13</a:t>
            </a:fld>
            <a:endParaRPr kumimoji="0" lang="en-US"/>
          </a:p>
        </p:txBody>
      </p:sp>
    </p:spTree>
    <p:extLst>
      <p:ext uri="{BB962C8B-B14F-4D97-AF65-F5344CB8AC3E}">
        <p14:creationId xmlns:p14="http://schemas.microsoft.com/office/powerpoint/2010/main" val="21211747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05ECF9-F34D-A640-923E-C5EF64CFCEF2}" type="slidenum">
              <a:rPr lang="en-US" smtClean="0"/>
              <a:t>14</a:t>
            </a:fld>
            <a:endParaRPr lang="en-US"/>
          </a:p>
        </p:txBody>
      </p:sp>
      <p:sp>
        <p:nvSpPr>
          <p:cNvPr id="5" name="Rectangle 4"/>
          <p:cNvSpPr/>
          <p:nvPr/>
        </p:nvSpPr>
        <p:spPr>
          <a:xfrm>
            <a:off x="1371600" y="1295400"/>
            <a:ext cx="3962400" cy="3124200"/>
          </a:xfrm>
          <a:prstGeom prst="rect">
            <a:avLst/>
          </a:prstGeom>
          <a:solidFill>
            <a:schemeClr val="accent1">
              <a:alpha val="28000"/>
            </a:schemeClr>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4838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46" y="3276600"/>
            <a:ext cx="8077200" cy="2362200"/>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
        <p:nvSpPr>
          <p:cNvPr id="6" name="Rectangle 5"/>
          <p:cNvSpPr/>
          <p:nvPr/>
        </p:nvSpPr>
        <p:spPr>
          <a:xfrm>
            <a:off x="550140" y="464500"/>
            <a:ext cx="8043719" cy="954107"/>
          </a:xfrm>
          <a:prstGeom prst="rect">
            <a:avLst/>
          </a:prstGeom>
          <a:ln>
            <a:solidFill>
              <a:schemeClr val="bg2">
                <a:lumMod val="60000"/>
                <a:lumOff val="40000"/>
              </a:schemeClr>
            </a:solidFill>
          </a:ln>
        </p:spPr>
        <p:txBody>
          <a:bodyPr wrap="square">
            <a:spAutoFit/>
          </a:bodyPr>
          <a:lstStyle/>
          <a:p>
            <a:pPr algn="ctr"/>
            <a:r>
              <a:rPr lang="en-US" sz="2800" dirty="0" smtClean="0">
                <a:solidFill>
                  <a:srgbClr val="93CDDD"/>
                </a:solidFill>
              </a:rPr>
              <a:t>Dispensation “B</a:t>
            </a:r>
            <a:r>
              <a:rPr lang="en-US" sz="2800" dirty="0" smtClean="0">
                <a:solidFill>
                  <a:srgbClr val="FFFFFF"/>
                </a:solidFill>
              </a:rPr>
              <a:t>” - - Lasting from the flood to the commencement of the Millennial reign of Christ.</a:t>
            </a:r>
            <a:endParaRPr lang="en-US" sz="2800" dirty="0">
              <a:solidFill>
                <a:srgbClr val="FFFFFF"/>
              </a:solidFill>
            </a:endParaRPr>
          </a:p>
        </p:txBody>
      </p:sp>
      <p:sp>
        <p:nvSpPr>
          <p:cNvPr id="4" name="Rectangle 3"/>
          <p:cNvSpPr/>
          <p:nvPr/>
        </p:nvSpPr>
        <p:spPr>
          <a:xfrm>
            <a:off x="566882" y="457200"/>
            <a:ext cx="8097164" cy="954107"/>
          </a:xfrm>
          <a:prstGeom prst="rect">
            <a:avLst/>
          </a:prstGeom>
          <a:ln>
            <a:solidFill>
              <a:schemeClr val="bg2">
                <a:lumMod val="60000"/>
                <a:lumOff val="40000"/>
              </a:schemeClr>
            </a:solidFill>
          </a:ln>
        </p:spPr>
        <p:txBody>
          <a:bodyPr wrap="square">
            <a:spAutoFit/>
          </a:bodyPr>
          <a:lstStyle/>
          <a:p>
            <a:pPr algn="ctr"/>
            <a:r>
              <a:rPr lang="en-US" sz="2800" dirty="0" smtClean="0">
                <a:solidFill>
                  <a:srgbClr val="93CDDD"/>
                </a:solidFill>
              </a:rPr>
              <a:t>Galatians 1:4 </a:t>
            </a:r>
            <a:r>
              <a:rPr lang="en-US" sz="2800" dirty="0" smtClean="0">
                <a:solidFill>
                  <a:srgbClr val="FFFFFF"/>
                </a:solidFill>
              </a:rPr>
              <a:t>- - (Jesus) Who gave himself for our sins, that he might deliver us from </a:t>
            </a:r>
            <a:r>
              <a:rPr lang="en-US" sz="2800" dirty="0">
                <a:solidFill>
                  <a:srgbClr val="93CDDD"/>
                </a:solidFill>
              </a:rPr>
              <a:t>this present evil world</a:t>
            </a:r>
            <a:r>
              <a:rPr lang="en-US" sz="2800" dirty="0" smtClean="0"/>
              <a:t>...</a:t>
            </a:r>
            <a:endParaRPr lang="en-US" sz="2800" dirty="0"/>
          </a:p>
        </p:txBody>
      </p:sp>
      <p:sp>
        <p:nvSpPr>
          <p:cNvPr id="5" name="Rectangle 4"/>
          <p:cNvSpPr/>
          <p:nvPr/>
        </p:nvSpPr>
        <p:spPr>
          <a:xfrm>
            <a:off x="531570" y="381000"/>
            <a:ext cx="8132476" cy="2677656"/>
          </a:xfrm>
          <a:prstGeom prst="rect">
            <a:avLst/>
          </a:prstGeom>
          <a:ln>
            <a:solidFill>
              <a:schemeClr val="bg2">
                <a:lumMod val="60000"/>
                <a:lumOff val="40000"/>
              </a:schemeClr>
            </a:solidFill>
          </a:ln>
        </p:spPr>
        <p:txBody>
          <a:bodyPr wrap="square">
            <a:spAutoFit/>
          </a:bodyPr>
          <a:lstStyle/>
          <a:p>
            <a:r>
              <a:rPr lang="en-US" sz="2800" dirty="0">
                <a:solidFill>
                  <a:srgbClr val="93CDDD"/>
                </a:solidFill>
              </a:rPr>
              <a:t>Dispensation B </a:t>
            </a:r>
            <a:r>
              <a:rPr lang="en-US" sz="2800" dirty="0" smtClean="0"/>
              <a:t>is referred to by Jesus as </a:t>
            </a:r>
            <a:r>
              <a:rPr lang="en-US" sz="2800" dirty="0">
                <a:solidFill>
                  <a:srgbClr val="93CDDD"/>
                </a:solidFill>
              </a:rPr>
              <a:t>“this world” </a:t>
            </a:r>
          </a:p>
          <a:p>
            <a:pPr algn="ctr"/>
            <a:endParaRPr lang="en-US" sz="2800" dirty="0"/>
          </a:p>
          <a:p>
            <a:r>
              <a:rPr lang="en-US" sz="2800" dirty="0" smtClean="0"/>
              <a:t>It is under the limited usurped control of the adversary.  </a:t>
            </a:r>
            <a:r>
              <a:rPr lang="en-US" sz="2800" dirty="0">
                <a:solidFill>
                  <a:srgbClr val="93CDDD"/>
                </a:solidFill>
              </a:rPr>
              <a:t>II Cor. 4:4  </a:t>
            </a:r>
            <a:r>
              <a:rPr lang="en-US" sz="2800" dirty="0" smtClean="0"/>
              <a:t>In whom the </a:t>
            </a:r>
            <a:r>
              <a:rPr lang="en-US" sz="2800" dirty="0">
                <a:solidFill>
                  <a:srgbClr val="93CDDD"/>
                </a:solidFill>
              </a:rPr>
              <a:t>god</a:t>
            </a:r>
            <a:r>
              <a:rPr lang="en-US" sz="2800" dirty="0" smtClean="0"/>
              <a:t> (Satan) of </a:t>
            </a:r>
            <a:r>
              <a:rPr lang="en-US" sz="2800" dirty="0">
                <a:solidFill>
                  <a:srgbClr val="93CDDD"/>
                </a:solidFill>
              </a:rPr>
              <a:t>“this world” </a:t>
            </a:r>
            <a:r>
              <a:rPr lang="en-US" sz="2800" dirty="0" smtClean="0"/>
              <a:t>hath blinded the minds of them which believe not…</a:t>
            </a:r>
            <a:endParaRPr lang="en-US" sz="2800" dirty="0"/>
          </a:p>
        </p:txBody>
      </p:sp>
      <p:sp>
        <p:nvSpPr>
          <p:cNvPr id="2" name="Slide Number Placeholder 1"/>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15</a:t>
            </a:fld>
            <a:endParaRPr kumimoji="0" lang="en-US"/>
          </a:p>
        </p:txBody>
      </p:sp>
    </p:spTree>
    <p:extLst>
      <p:ext uri="{BB962C8B-B14F-4D97-AF65-F5344CB8AC3E}">
        <p14:creationId xmlns:p14="http://schemas.microsoft.com/office/powerpoint/2010/main" val="35957708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05ECF9-F34D-A640-923E-C5EF64CFCEF2}" type="slidenum">
              <a:rPr lang="en-US" smtClean="0"/>
              <a:t>16</a:t>
            </a:fld>
            <a:endParaRPr lang="en-US"/>
          </a:p>
        </p:txBody>
      </p:sp>
      <p:sp>
        <p:nvSpPr>
          <p:cNvPr id="5" name="Rectangle 4"/>
          <p:cNvSpPr/>
          <p:nvPr/>
        </p:nvSpPr>
        <p:spPr>
          <a:xfrm>
            <a:off x="5181600" y="1283142"/>
            <a:ext cx="2743200" cy="3136458"/>
          </a:xfrm>
          <a:prstGeom prst="rect">
            <a:avLst/>
          </a:prstGeom>
          <a:solidFill>
            <a:schemeClr val="accent1">
              <a:alpha val="28000"/>
            </a:schemeClr>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3767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745016"/>
            <a:ext cx="3122482" cy="3960584"/>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
        <p:nvSpPr>
          <p:cNvPr id="6" name="Rectangle 5"/>
          <p:cNvSpPr/>
          <p:nvPr/>
        </p:nvSpPr>
        <p:spPr>
          <a:xfrm>
            <a:off x="533400" y="464500"/>
            <a:ext cx="8043719" cy="1815882"/>
          </a:xfrm>
          <a:prstGeom prst="rect">
            <a:avLst/>
          </a:prstGeom>
          <a:ln>
            <a:solidFill>
              <a:schemeClr val="bg2">
                <a:lumMod val="60000"/>
                <a:lumOff val="40000"/>
              </a:schemeClr>
            </a:solidFill>
          </a:ln>
        </p:spPr>
        <p:txBody>
          <a:bodyPr wrap="square">
            <a:spAutoFit/>
          </a:bodyPr>
          <a:lstStyle/>
          <a:p>
            <a:r>
              <a:rPr lang="en-US" sz="2800" dirty="0" smtClean="0">
                <a:solidFill>
                  <a:srgbClr val="93CDDD"/>
                </a:solidFill>
              </a:rPr>
              <a:t>Ephesians 1:10:  </a:t>
            </a:r>
            <a:r>
              <a:rPr lang="en-US" sz="2800" dirty="0" smtClean="0">
                <a:solidFill>
                  <a:srgbClr val="FFFFFF"/>
                </a:solidFill>
              </a:rPr>
              <a:t>That in the </a:t>
            </a:r>
            <a:r>
              <a:rPr lang="en-US" sz="2800" dirty="0" smtClean="0">
                <a:solidFill>
                  <a:srgbClr val="93CDDD"/>
                </a:solidFill>
              </a:rPr>
              <a:t>dispens</a:t>
            </a:r>
            <a:r>
              <a:rPr lang="en-US" sz="2800" dirty="0">
                <a:solidFill>
                  <a:srgbClr val="93CDDD"/>
                </a:solidFill>
              </a:rPr>
              <a:t>ation of the </a:t>
            </a:r>
            <a:r>
              <a:rPr lang="en-US" sz="2800" dirty="0" err="1">
                <a:solidFill>
                  <a:srgbClr val="93CDDD"/>
                </a:solidFill>
              </a:rPr>
              <a:t>fulness</a:t>
            </a:r>
            <a:r>
              <a:rPr lang="en-US" sz="2800" dirty="0">
                <a:solidFill>
                  <a:srgbClr val="93CDDD"/>
                </a:solidFill>
              </a:rPr>
              <a:t> of times </a:t>
            </a:r>
            <a:r>
              <a:rPr lang="en-US" sz="2800" dirty="0" smtClean="0"/>
              <a:t>he might gather together in one all things in Christ, both which are in heaven, and which are on earth: even in him:</a:t>
            </a:r>
            <a:endParaRPr lang="en-US" sz="2800" dirty="0"/>
          </a:p>
        </p:txBody>
      </p:sp>
      <p:sp>
        <p:nvSpPr>
          <p:cNvPr id="4" name="Rectangle 3"/>
          <p:cNvSpPr/>
          <p:nvPr/>
        </p:nvSpPr>
        <p:spPr>
          <a:xfrm>
            <a:off x="525365" y="228600"/>
            <a:ext cx="8043719" cy="2246769"/>
          </a:xfrm>
          <a:prstGeom prst="rect">
            <a:avLst/>
          </a:prstGeom>
          <a:ln>
            <a:solidFill>
              <a:schemeClr val="bg2">
                <a:lumMod val="60000"/>
                <a:lumOff val="40000"/>
              </a:schemeClr>
            </a:solidFill>
          </a:ln>
        </p:spPr>
        <p:txBody>
          <a:bodyPr wrap="square">
            <a:spAutoFit/>
          </a:bodyPr>
          <a:lstStyle/>
          <a:p>
            <a:r>
              <a:rPr lang="en-US" sz="2800" dirty="0" smtClean="0">
                <a:solidFill>
                  <a:srgbClr val="93CDDD"/>
                </a:solidFill>
              </a:rPr>
              <a:t>II Peter 3:13:  </a:t>
            </a:r>
            <a:r>
              <a:rPr lang="en-US" sz="2800" dirty="0" smtClean="0">
                <a:solidFill>
                  <a:srgbClr val="FFFFFF"/>
                </a:solidFill>
              </a:rPr>
              <a:t>Nevertheless we, according to his promise, look for new heavens (new spiritual power) and a new earth (new social order), wherein </a:t>
            </a:r>
            <a:r>
              <a:rPr lang="en-US" sz="2800" dirty="0" err="1" smtClean="0">
                <a:solidFill>
                  <a:srgbClr val="FFFFFF"/>
                </a:solidFill>
              </a:rPr>
              <a:t>dwelleth</a:t>
            </a:r>
            <a:r>
              <a:rPr lang="en-US" sz="2800" dirty="0" smtClean="0">
                <a:solidFill>
                  <a:srgbClr val="FFFFFF"/>
                </a:solidFill>
              </a:rPr>
              <a:t> righteousness.  Lasting from the beginning of Christ’s reign for untold ages…ages to come…</a:t>
            </a:r>
            <a:r>
              <a:rPr lang="en-US" sz="2800" dirty="0">
                <a:solidFill>
                  <a:srgbClr val="93CDDD"/>
                </a:solidFill>
              </a:rPr>
              <a:t>Eph. 2:7</a:t>
            </a:r>
          </a:p>
        </p:txBody>
      </p:sp>
      <p:sp>
        <p:nvSpPr>
          <p:cNvPr id="2" name="Slide Number Placeholder 1"/>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17</a:t>
            </a:fld>
            <a:endParaRPr kumimoji="0" lang="en-US"/>
          </a:p>
        </p:txBody>
      </p:sp>
      <p:sp>
        <p:nvSpPr>
          <p:cNvPr id="7" name="Rectangle 6"/>
          <p:cNvSpPr/>
          <p:nvPr/>
        </p:nvSpPr>
        <p:spPr>
          <a:xfrm>
            <a:off x="533400" y="950893"/>
            <a:ext cx="8043719" cy="954107"/>
          </a:xfrm>
          <a:prstGeom prst="rect">
            <a:avLst/>
          </a:prstGeom>
          <a:ln>
            <a:solidFill>
              <a:schemeClr val="bg2">
                <a:lumMod val="60000"/>
                <a:lumOff val="40000"/>
              </a:schemeClr>
            </a:solidFill>
          </a:ln>
        </p:spPr>
        <p:txBody>
          <a:bodyPr wrap="square">
            <a:spAutoFit/>
          </a:bodyPr>
          <a:lstStyle/>
          <a:p>
            <a:r>
              <a:rPr lang="en-US" sz="2800" dirty="0" smtClean="0">
                <a:solidFill>
                  <a:srgbClr val="93CDDD"/>
                </a:solidFill>
              </a:rPr>
              <a:t>Paul says in Hebrew 2:5: </a:t>
            </a:r>
            <a:r>
              <a:rPr lang="en-US" sz="2800" dirty="0" smtClean="0"/>
              <a:t>Unto the angels hath he not put in subjection the world to come.</a:t>
            </a:r>
            <a:endParaRPr lang="en-US" sz="2800" dirty="0"/>
          </a:p>
        </p:txBody>
      </p:sp>
    </p:spTree>
    <p:extLst>
      <p:ext uri="{BB962C8B-B14F-4D97-AF65-F5344CB8AC3E}">
        <p14:creationId xmlns:p14="http://schemas.microsoft.com/office/powerpoint/2010/main" val="21034896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1811202" y="977595"/>
            <a:ext cx="2898517" cy="1232205"/>
            <a:chOff x="1811202" y="609600"/>
            <a:chExt cx="2898517" cy="1232205"/>
          </a:xfrm>
        </p:grpSpPr>
        <p:sp>
          <p:nvSpPr>
            <p:cNvPr id="7" name="Right Arrow 6"/>
            <p:cNvSpPr/>
            <p:nvPr/>
          </p:nvSpPr>
          <p:spPr>
            <a:xfrm rot="6587340">
              <a:off x="1508601" y="1307686"/>
              <a:ext cx="836720" cy="2315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rot="6587340">
              <a:off x="2575401" y="1064601"/>
              <a:ext cx="836720" cy="2315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p:cNvSpPr/>
            <p:nvPr/>
          </p:nvSpPr>
          <p:spPr>
            <a:xfrm rot="6587340">
              <a:off x="4175601" y="912201"/>
              <a:ext cx="836720" cy="2315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6383202" y="977595"/>
            <a:ext cx="1679317" cy="1003605"/>
            <a:chOff x="6383202" y="533401"/>
            <a:chExt cx="1679317" cy="1003605"/>
          </a:xfrm>
        </p:grpSpPr>
        <p:sp>
          <p:nvSpPr>
            <p:cNvPr id="14" name="Right Arrow 13"/>
            <p:cNvSpPr/>
            <p:nvPr/>
          </p:nvSpPr>
          <p:spPr>
            <a:xfrm rot="6587340">
              <a:off x="6080601" y="836002"/>
              <a:ext cx="836720" cy="2315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15"/>
            <p:cNvSpPr/>
            <p:nvPr/>
          </p:nvSpPr>
          <p:spPr>
            <a:xfrm rot="6587340">
              <a:off x="7528401" y="1002887"/>
              <a:ext cx="836720" cy="2315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Rectangle 9"/>
          <p:cNvSpPr/>
          <p:nvPr/>
        </p:nvSpPr>
        <p:spPr>
          <a:xfrm>
            <a:off x="467852" y="2545140"/>
            <a:ext cx="8270955" cy="1569660"/>
          </a:xfrm>
          <a:prstGeom prst="rect">
            <a:avLst/>
          </a:prstGeom>
          <a:solidFill>
            <a:schemeClr val="accent1"/>
          </a:solidFill>
          <a:ln>
            <a:solidFill>
              <a:schemeClr val="bg2">
                <a:lumMod val="60000"/>
                <a:lumOff val="40000"/>
              </a:schemeClr>
            </a:solidFill>
          </a:ln>
          <a:effectLst>
            <a:softEdge rad="254000"/>
          </a:effectLst>
        </p:spPr>
        <p:txBody>
          <a:bodyPr wrap="square">
            <a:spAutoFit/>
          </a:bodyPr>
          <a:lstStyle/>
          <a:p>
            <a:pPr algn="ctr"/>
            <a:endParaRPr lang="en-US" sz="3200" dirty="0" smtClean="0">
              <a:solidFill>
                <a:srgbClr val="93CDDD"/>
              </a:solidFill>
            </a:endParaRPr>
          </a:p>
          <a:p>
            <a:pPr algn="ctr"/>
            <a:r>
              <a:rPr lang="en-US" sz="3200" dirty="0" smtClean="0"/>
              <a:t>What is an </a:t>
            </a:r>
            <a:r>
              <a:rPr lang="en-US" sz="3200" b="1" dirty="0" smtClean="0"/>
              <a:t>Age</a:t>
            </a:r>
            <a:r>
              <a:rPr lang="en-US" sz="3200" dirty="0" smtClean="0"/>
              <a:t>?</a:t>
            </a:r>
          </a:p>
          <a:p>
            <a:pPr algn="ctr"/>
            <a:endParaRPr lang="en-US" sz="3200" dirty="0">
              <a:solidFill>
                <a:srgbClr val="FAC090"/>
              </a:solidFill>
            </a:endParaRPr>
          </a:p>
        </p:txBody>
      </p:sp>
      <p:sp>
        <p:nvSpPr>
          <p:cNvPr id="12" name="Rectangle 11"/>
          <p:cNvSpPr/>
          <p:nvPr/>
        </p:nvSpPr>
        <p:spPr>
          <a:xfrm>
            <a:off x="467852" y="4127718"/>
            <a:ext cx="8270955" cy="1815882"/>
          </a:xfrm>
          <a:prstGeom prst="rect">
            <a:avLst/>
          </a:prstGeom>
          <a:solidFill>
            <a:schemeClr val="accent1"/>
          </a:solidFill>
          <a:ln>
            <a:solidFill>
              <a:schemeClr val="bg2">
                <a:lumMod val="60000"/>
                <a:lumOff val="40000"/>
              </a:schemeClr>
            </a:solidFill>
          </a:ln>
          <a:effectLst>
            <a:softEdge rad="254000"/>
          </a:effectLst>
        </p:spPr>
        <p:txBody>
          <a:bodyPr wrap="square">
            <a:spAutoFit/>
          </a:bodyPr>
          <a:lstStyle/>
          <a:p>
            <a:pPr algn="ctr"/>
            <a:endParaRPr lang="en-US" sz="3200" dirty="0" smtClean="0">
              <a:solidFill>
                <a:srgbClr val="93CDDD"/>
              </a:solidFill>
            </a:endParaRPr>
          </a:p>
          <a:p>
            <a:pPr algn="ctr"/>
            <a:r>
              <a:rPr lang="en-US" sz="3200" dirty="0" smtClean="0"/>
              <a:t>Age - </a:t>
            </a:r>
            <a:r>
              <a:rPr lang="en-US" sz="3200" dirty="0"/>
              <a:t>A</a:t>
            </a:r>
            <a:r>
              <a:rPr lang="en-US" sz="3200" dirty="0" smtClean="0"/>
              <a:t> distinct period of history.</a:t>
            </a:r>
          </a:p>
          <a:p>
            <a:pPr algn="ctr"/>
            <a:r>
              <a:rPr lang="en-US" sz="1600" dirty="0" smtClean="0"/>
              <a:t>(Plug in the definition)</a:t>
            </a:r>
          </a:p>
          <a:p>
            <a:pPr algn="ctr"/>
            <a:endParaRPr lang="en-US" sz="3200" dirty="0">
              <a:solidFill>
                <a:srgbClr val="FAC090"/>
              </a:solidFill>
            </a:endParaRPr>
          </a:p>
        </p:txBody>
      </p:sp>
      <p:sp>
        <p:nvSpPr>
          <p:cNvPr id="2" name="Slide Number Placeholder 1"/>
          <p:cNvSpPr>
            <a:spLocks noGrp="1"/>
          </p:cNvSpPr>
          <p:nvPr>
            <p:ph type="sldNum" sz="quarter" idx="12"/>
          </p:nvPr>
        </p:nvSpPr>
        <p:spPr/>
        <p:txBody>
          <a:bodyPr/>
          <a:lstStyle/>
          <a:p>
            <a:fld id="{1005ECF9-F34D-A640-923E-C5EF64CFCEF2}" type="slidenum">
              <a:rPr lang="en-US" smtClean="0"/>
              <a:t>18</a:t>
            </a:fld>
            <a:endParaRPr lang="en-US"/>
          </a:p>
        </p:txBody>
      </p:sp>
      <p:sp>
        <p:nvSpPr>
          <p:cNvPr id="13" name="Rectangle 12"/>
          <p:cNvSpPr/>
          <p:nvPr/>
        </p:nvSpPr>
        <p:spPr>
          <a:xfrm>
            <a:off x="467852" y="2286000"/>
            <a:ext cx="8270955" cy="2554545"/>
          </a:xfrm>
          <a:prstGeom prst="rect">
            <a:avLst/>
          </a:prstGeom>
          <a:solidFill>
            <a:schemeClr val="accent1"/>
          </a:solidFill>
          <a:ln>
            <a:solidFill>
              <a:schemeClr val="bg2">
                <a:lumMod val="60000"/>
                <a:lumOff val="40000"/>
              </a:schemeClr>
            </a:solidFill>
          </a:ln>
          <a:effectLst>
            <a:softEdge rad="139700"/>
          </a:effectLst>
        </p:spPr>
        <p:txBody>
          <a:bodyPr wrap="square">
            <a:spAutoFit/>
          </a:bodyPr>
          <a:lstStyle/>
          <a:p>
            <a:pPr algn="ctr"/>
            <a:endParaRPr lang="en-US" sz="3200" dirty="0" smtClean="0">
              <a:solidFill>
                <a:srgbClr val="93CDDD"/>
              </a:solidFill>
            </a:endParaRPr>
          </a:p>
          <a:p>
            <a:pPr algn="ctr"/>
            <a:r>
              <a:rPr lang="en-US" sz="3200" dirty="0" smtClean="0"/>
              <a:t>Each age has its part to accomplish, necessary to the complete development of God’s plan as a whole.</a:t>
            </a:r>
            <a:endParaRPr lang="en-US" sz="1600" dirty="0" smtClean="0"/>
          </a:p>
          <a:p>
            <a:pPr algn="ctr"/>
            <a:endParaRPr lang="en-US" sz="3200" dirty="0">
              <a:solidFill>
                <a:srgbClr val="FAC090"/>
              </a:solidFill>
            </a:endParaRPr>
          </a:p>
        </p:txBody>
      </p:sp>
    </p:spTree>
    <p:extLst>
      <p:ext uri="{BB962C8B-B14F-4D97-AF65-F5344CB8AC3E}">
        <p14:creationId xmlns:p14="http://schemas.microsoft.com/office/powerpoint/2010/main" val="24971452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ight Arrow 1"/>
          <p:cNvSpPr/>
          <p:nvPr/>
        </p:nvSpPr>
        <p:spPr>
          <a:xfrm rot="10800000">
            <a:off x="380998" y="4931467"/>
            <a:ext cx="1447801" cy="2067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3" name="Right Arrow 2"/>
          <p:cNvSpPr/>
          <p:nvPr/>
        </p:nvSpPr>
        <p:spPr>
          <a:xfrm rot="10800000">
            <a:off x="2133600" y="4397783"/>
            <a:ext cx="1447801" cy="2067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4" name="Right Arrow 3"/>
          <p:cNvSpPr/>
          <p:nvPr/>
        </p:nvSpPr>
        <p:spPr>
          <a:xfrm rot="10800000">
            <a:off x="380999" y="4191000"/>
            <a:ext cx="1447801" cy="2067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5" name="Right Arrow 4"/>
          <p:cNvSpPr/>
          <p:nvPr/>
        </p:nvSpPr>
        <p:spPr>
          <a:xfrm rot="10800000">
            <a:off x="3276601" y="3886200"/>
            <a:ext cx="1447801" cy="2067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6" name="Right Arrow 5"/>
          <p:cNvSpPr/>
          <p:nvPr/>
        </p:nvSpPr>
        <p:spPr>
          <a:xfrm rot="10800000">
            <a:off x="3289299" y="3222216"/>
            <a:ext cx="1447801" cy="2067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7" name="Right Arrow 6"/>
          <p:cNvSpPr/>
          <p:nvPr/>
        </p:nvSpPr>
        <p:spPr>
          <a:xfrm rot="10800000">
            <a:off x="3289299" y="2918607"/>
            <a:ext cx="1447801" cy="2067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grpSp>
        <p:nvGrpSpPr>
          <p:cNvPr id="12" name="Group 11"/>
          <p:cNvGrpSpPr/>
          <p:nvPr/>
        </p:nvGrpSpPr>
        <p:grpSpPr>
          <a:xfrm>
            <a:off x="381000" y="2471928"/>
            <a:ext cx="1447801" cy="347472"/>
            <a:chOff x="406395" y="2188463"/>
            <a:chExt cx="1447801" cy="347472"/>
          </a:xfrm>
        </p:grpSpPr>
        <p:sp>
          <p:nvSpPr>
            <p:cNvPr id="10" name="Right Arrow 9"/>
            <p:cNvSpPr/>
            <p:nvPr/>
          </p:nvSpPr>
          <p:spPr>
            <a:xfrm rot="10800000">
              <a:off x="406395" y="2362199"/>
              <a:ext cx="1447801" cy="1737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11" name="Right Arrow 10"/>
            <p:cNvSpPr/>
            <p:nvPr/>
          </p:nvSpPr>
          <p:spPr>
            <a:xfrm rot="10800000">
              <a:off x="406395" y="2188463"/>
              <a:ext cx="1447801" cy="1737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grpSp>
      <p:sp>
        <p:nvSpPr>
          <p:cNvPr id="8" name="Slide Number Placeholder 7"/>
          <p:cNvSpPr>
            <a:spLocks noGrp="1"/>
          </p:cNvSpPr>
          <p:nvPr>
            <p:ph type="sldNum" sz="quarter" idx="12"/>
          </p:nvPr>
        </p:nvSpPr>
        <p:spPr/>
        <p:txBody>
          <a:bodyPr/>
          <a:lstStyle/>
          <a:p>
            <a:fld id="{1005ECF9-F34D-A640-923E-C5EF64CFCEF2}" type="slidenum">
              <a:rPr lang="en-US" smtClean="0"/>
              <a:t>19</a:t>
            </a:fld>
            <a:endParaRPr lang="en-US"/>
          </a:p>
        </p:txBody>
      </p:sp>
    </p:spTree>
    <p:extLst>
      <p:ext uri="{BB962C8B-B14F-4D97-AF65-F5344CB8AC3E}">
        <p14:creationId xmlns:p14="http://schemas.microsoft.com/office/powerpoint/2010/main" val="261806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1+#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1+#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1+#ppt_w/2"/>
                                          </p:val>
                                        </p:tav>
                                        <p:tav tm="100000">
                                          <p:val>
                                            <p:strVal val="#ppt_x"/>
                                          </p:val>
                                        </p:tav>
                                      </p:tavLst>
                                    </p:anim>
                                    <p:anim calcmode="lin" valueType="num">
                                      <p:cBhvr additive="base">
                                        <p:cTn id="2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000" fill="hold"/>
                                        <p:tgtEl>
                                          <p:spTgt spid="6"/>
                                        </p:tgtEl>
                                        <p:attrNameLst>
                                          <p:attrName>ppt_x</p:attrName>
                                        </p:attrNameLst>
                                      </p:cBhvr>
                                      <p:tavLst>
                                        <p:tav tm="0">
                                          <p:val>
                                            <p:strVal val="1+#ppt_w/2"/>
                                          </p:val>
                                        </p:tav>
                                        <p:tav tm="100000">
                                          <p:val>
                                            <p:strVal val="#ppt_x"/>
                                          </p:val>
                                        </p:tav>
                                      </p:tavLst>
                                    </p:anim>
                                    <p:anim calcmode="lin" valueType="num">
                                      <p:cBhvr additive="base">
                                        <p:cTn id="32"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1+#ppt_w/2"/>
                                          </p:val>
                                        </p:tav>
                                        <p:tav tm="100000">
                                          <p:val>
                                            <p:strVal val="#ppt_x"/>
                                          </p:val>
                                        </p:tav>
                                      </p:tavLst>
                                    </p:anim>
                                    <p:anim calcmode="lin" valueType="num">
                                      <p:cBhvr additive="base">
                                        <p:cTn id="3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2000" fill="hold"/>
                                        <p:tgtEl>
                                          <p:spTgt spid="12"/>
                                        </p:tgtEl>
                                        <p:attrNameLst>
                                          <p:attrName>ppt_x</p:attrName>
                                        </p:attrNameLst>
                                      </p:cBhvr>
                                      <p:tavLst>
                                        <p:tav tm="0">
                                          <p:val>
                                            <p:strVal val="1+#ppt_w/2"/>
                                          </p:val>
                                        </p:tav>
                                        <p:tav tm="100000">
                                          <p:val>
                                            <p:strVal val="#ppt_x"/>
                                          </p:val>
                                        </p:tav>
                                      </p:tavLst>
                                    </p:anim>
                                    <p:anim calcmode="lin" valueType="num">
                                      <p:cBhvr additive="base">
                                        <p:cTn id="4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02" y="1202736"/>
            <a:ext cx="8366498" cy="4851768"/>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
        <p:nvSpPr>
          <p:cNvPr id="6" name="Rectangle 5"/>
          <p:cNvSpPr/>
          <p:nvPr/>
        </p:nvSpPr>
        <p:spPr>
          <a:xfrm>
            <a:off x="457200" y="2133600"/>
            <a:ext cx="8442698" cy="1200329"/>
          </a:xfrm>
          <a:prstGeom prst="rect">
            <a:avLst/>
          </a:prstGeom>
          <a:solidFill>
            <a:schemeClr val="accent1"/>
          </a:solidFill>
          <a:ln>
            <a:solidFill>
              <a:schemeClr val="bg2">
                <a:lumMod val="60000"/>
                <a:lumOff val="40000"/>
              </a:schemeClr>
            </a:solidFill>
          </a:ln>
          <a:effectLst>
            <a:softEdge rad="228600"/>
          </a:effectLst>
        </p:spPr>
        <p:txBody>
          <a:bodyPr wrap="square">
            <a:spAutoFit/>
          </a:bodyPr>
          <a:lstStyle/>
          <a:p>
            <a:pPr algn="ctr"/>
            <a:endParaRPr lang="en-US" sz="2000" dirty="0" smtClean="0">
              <a:solidFill>
                <a:schemeClr val="accent5">
                  <a:lumMod val="60000"/>
                  <a:lumOff val="40000"/>
                </a:schemeClr>
              </a:solidFill>
            </a:endParaRPr>
          </a:p>
          <a:p>
            <a:pPr algn="ctr"/>
            <a:r>
              <a:rPr lang="en-US" sz="3200" dirty="0" smtClean="0"/>
              <a:t>Let us look at some history…</a:t>
            </a:r>
          </a:p>
          <a:p>
            <a:pPr algn="ctr"/>
            <a:endParaRPr lang="en-US" sz="2000" dirty="0">
              <a:solidFill>
                <a:schemeClr val="accent5">
                  <a:lumMod val="60000"/>
                  <a:lumOff val="40000"/>
                </a:schemeClr>
              </a:solidFill>
            </a:endParaRPr>
          </a:p>
        </p:txBody>
      </p:sp>
      <p:sp>
        <p:nvSpPr>
          <p:cNvPr id="7" name="Rectangle 6"/>
          <p:cNvSpPr/>
          <p:nvPr/>
        </p:nvSpPr>
        <p:spPr>
          <a:xfrm>
            <a:off x="550140" y="464500"/>
            <a:ext cx="8043719" cy="584776"/>
          </a:xfrm>
          <a:prstGeom prst="rect">
            <a:avLst/>
          </a:prstGeom>
          <a:ln>
            <a:solidFill>
              <a:schemeClr val="bg2">
                <a:lumMod val="60000"/>
                <a:lumOff val="40000"/>
              </a:schemeClr>
            </a:solidFill>
          </a:ln>
        </p:spPr>
        <p:txBody>
          <a:bodyPr wrap="square">
            <a:spAutoFit/>
          </a:bodyPr>
          <a:lstStyle/>
          <a:p>
            <a:pPr algn="ctr"/>
            <a:r>
              <a:rPr lang="en-US" sz="3200" b="1" dirty="0" smtClean="0">
                <a:solidFill>
                  <a:srgbClr val="FAC090"/>
                </a:solidFill>
              </a:rPr>
              <a:t>WHO DEVELOPED THE CHART OF THE AGES?</a:t>
            </a:r>
            <a:endParaRPr lang="en-US" sz="3200" b="1" dirty="0">
              <a:solidFill>
                <a:srgbClr val="FAC090"/>
              </a:solidFill>
            </a:endParaRPr>
          </a:p>
        </p:txBody>
      </p:sp>
      <p:sp>
        <p:nvSpPr>
          <p:cNvPr id="2" name="Slide Number Placeholder 1"/>
          <p:cNvSpPr>
            <a:spLocks noGrp="1"/>
          </p:cNvSpPr>
          <p:nvPr>
            <p:ph type="sldNum" sz="quarter" idx="12"/>
          </p:nvPr>
        </p:nvSpPr>
        <p:spPr/>
        <p:txBody>
          <a:bodyPr/>
          <a:lstStyle/>
          <a:p>
            <a:fld id="{1005ECF9-F34D-A640-923E-C5EF64CFCEF2}" type="slidenum">
              <a:rPr lang="en-US" smtClean="0"/>
              <a:t>2</a:t>
            </a:fld>
            <a:endParaRPr lang="en-US"/>
          </a:p>
        </p:txBody>
      </p:sp>
    </p:spTree>
    <p:extLst>
      <p:ext uri="{BB962C8B-B14F-4D97-AF65-F5344CB8AC3E}">
        <p14:creationId xmlns:p14="http://schemas.microsoft.com/office/powerpoint/2010/main" val="33107153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005ECF9-F34D-A640-923E-C5EF64CFCEF2}" type="slidenum">
              <a:rPr lang="en-US" smtClean="0"/>
              <a:t>20</a:t>
            </a:fld>
            <a:endParaRPr lang="en-US"/>
          </a:p>
        </p:txBody>
      </p:sp>
      <p:sp>
        <p:nvSpPr>
          <p:cNvPr id="13" name="Left Bracket 12"/>
          <p:cNvSpPr/>
          <p:nvPr/>
        </p:nvSpPr>
        <p:spPr>
          <a:xfrm rot="5400000">
            <a:off x="5295900" y="495300"/>
            <a:ext cx="457200" cy="4648200"/>
          </a:xfrm>
          <a:prstGeom prst="leftBracket">
            <a:avLst/>
          </a:prstGeom>
          <a:ln w="76200" cmpd="sng">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ket 13"/>
          <p:cNvSpPr/>
          <p:nvPr/>
        </p:nvSpPr>
        <p:spPr>
          <a:xfrm rot="5400000">
            <a:off x="5295900" y="800100"/>
            <a:ext cx="457200" cy="4648200"/>
          </a:xfrm>
          <a:prstGeom prst="leftBracket">
            <a:avLst/>
          </a:prstGeom>
          <a:ln w="76200" cmpd="sng">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Left Bracket 14"/>
          <p:cNvSpPr/>
          <p:nvPr/>
        </p:nvSpPr>
        <p:spPr>
          <a:xfrm rot="5400000">
            <a:off x="4267200" y="2438400"/>
            <a:ext cx="457200" cy="2590800"/>
          </a:xfrm>
          <a:prstGeom prst="leftBracket">
            <a:avLst/>
          </a:prstGeom>
          <a:ln w="76200" cmpd="sng">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ket 15"/>
          <p:cNvSpPr/>
          <p:nvPr/>
        </p:nvSpPr>
        <p:spPr>
          <a:xfrm rot="5400000">
            <a:off x="2514600" y="3505201"/>
            <a:ext cx="457200" cy="1371600"/>
          </a:xfrm>
          <a:prstGeom prst="leftBracket">
            <a:avLst/>
          </a:prstGeom>
          <a:ln w="76200" cmpd="sng">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Left Bracket 16"/>
          <p:cNvSpPr/>
          <p:nvPr/>
        </p:nvSpPr>
        <p:spPr>
          <a:xfrm rot="5400000">
            <a:off x="3848100" y="266699"/>
            <a:ext cx="457200" cy="7543800"/>
          </a:xfrm>
          <a:prstGeom prst="leftBracket">
            <a:avLst/>
          </a:prstGeom>
          <a:ln w="76200" cmpd="sng">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Left Bracket 17"/>
          <p:cNvSpPr/>
          <p:nvPr/>
        </p:nvSpPr>
        <p:spPr>
          <a:xfrm rot="5400000">
            <a:off x="3848100" y="1028700"/>
            <a:ext cx="457200" cy="7543800"/>
          </a:xfrm>
          <a:prstGeom prst="leftBracket">
            <a:avLst/>
          </a:prstGeom>
          <a:ln w="76200" cmpd="sng">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183335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ppt_x"/>
                                          </p:val>
                                        </p:tav>
                                        <p:tav tm="100000">
                                          <p:val>
                                            <p:strVal val="#ppt_x"/>
                                          </p:val>
                                        </p:tav>
                                      </p:tavLst>
                                    </p:anim>
                                    <p:anim calcmode="lin" valueType="num">
                                      <p:cBhvr additive="base">
                                        <p:cTn id="26" dur="1000" fill="hold"/>
                                        <p:tgtEl>
                                          <p:spTgt spid="17"/>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000" fill="hold"/>
                                        <p:tgtEl>
                                          <p:spTgt spid="18"/>
                                        </p:tgtEl>
                                        <p:attrNameLst>
                                          <p:attrName>ppt_x</p:attrName>
                                        </p:attrNameLst>
                                      </p:cBhvr>
                                      <p:tavLst>
                                        <p:tav tm="0">
                                          <p:val>
                                            <p:strVal val="#ppt_x"/>
                                          </p:val>
                                        </p:tav>
                                        <p:tav tm="100000">
                                          <p:val>
                                            <p:strVal val="#ppt_x"/>
                                          </p:val>
                                        </p:tav>
                                      </p:tavLst>
                                    </p:anim>
                                    <p:anim calcmode="lin" valueType="num">
                                      <p:cBhvr additive="base">
                                        <p:cTn id="38"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ight Arrow 1"/>
          <p:cNvSpPr/>
          <p:nvPr/>
        </p:nvSpPr>
        <p:spPr>
          <a:xfrm rot="10800000">
            <a:off x="609601" y="4191000"/>
            <a:ext cx="6934201" cy="2067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3" name="Rectangle 2"/>
          <p:cNvSpPr/>
          <p:nvPr/>
        </p:nvSpPr>
        <p:spPr>
          <a:xfrm>
            <a:off x="1524000" y="457200"/>
            <a:ext cx="6172198" cy="22860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  </a:t>
            </a:r>
            <a:r>
              <a:rPr lang="en-US" b="1" dirty="0" smtClean="0">
                <a:solidFill>
                  <a:schemeClr val="tx1"/>
                </a:solidFill>
              </a:rPr>
              <a:t>“N” </a:t>
            </a:r>
            <a:r>
              <a:rPr lang="en-US" dirty="0" smtClean="0">
                <a:solidFill>
                  <a:schemeClr val="tx1"/>
                </a:solidFill>
              </a:rPr>
              <a:t>Represents the plane of human perfection as </a:t>
            </a:r>
          </a:p>
          <a:p>
            <a:pPr algn="ctr"/>
            <a:r>
              <a:rPr lang="en-US" dirty="0" smtClean="0">
                <a:solidFill>
                  <a:schemeClr val="tx1"/>
                </a:solidFill>
              </a:rPr>
              <a:t>Indicated by the small Pyramid “a” which represents </a:t>
            </a:r>
          </a:p>
          <a:p>
            <a:pPr algn="ctr"/>
            <a:r>
              <a:rPr lang="en-US" dirty="0" smtClean="0">
                <a:solidFill>
                  <a:schemeClr val="tx1"/>
                </a:solidFill>
              </a:rPr>
              <a:t>the perfect man Adam. </a:t>
            </a:r>
          </a:p>
          <a:p>
            <a:pPr algn="ctr"/>
            <a:r>
              <a:rPr lang="en-US" dirty="0">
                <a:solidFill>
                  <a:schemeClr val="tx1"/>
                </a:solidFill>
              </a:rPr>
              <a:t> </a:t>
            </a:r>
            <a:r>
              <a:rPr lang="en-US" b="1" dirty="0" smtClean="0">
                <a:solidFill>
                  <a:schemeClr val="tx1"/>
                </a:solidFill>
              </a:rPr>
              <a:t>“R” </a:t>
            </a:r>
            <a:r>
              <a:rPr lang="en-US" dirty="0">
                <a:solidFill>
                  <a:schemeClr val="tx1"/>
                </a:solidFill>
              </a:rPr>
              <a:t>Represents the plane </a:t>
            </a:r>
            <a:r>
              <a:rPr lang="en-US" dirty="0" smtClean="0">
                <a:solidFill>
                  <a:schemeClr val="tx1"/>
                </a:solidFill>
              </a:rPr>
              <a:t>of sin and death to which </a:t>
            </a:r>
          </a:p>
          <a:p>
            <a:pPr algn="ctr"/>
            <a:r>
              <a:rPr lang="en-US" dirty="0" smtClean="0">
                <a:solidFill>
                  <a:schemeClr val="tx1"/>
                </a:solidFill>
              </a:rPr>
              <a:t>Adam fell along with all of his posterity.  This plane </a:t>
            </a:r>
          </a:p>
          <a:p>
            <a:pPr algn="ctr"/>
            <a:r>
              <a:rPr lang="en-US" dirty="0">
                <a:solidFill>
                  <a:schemeClr val="tx1"/>
                </a:solidFill>
              </a:rPr>
              <a:t>c</a:t>
            </a:r>
            <a:r>
              <a:rPr lang="en-US" dirty="0" smtClean="0">
                <a:solidFill>
                  <a:schemeClr val="tx1"/>
                </a:solidFill>
              </a:rPr>
              <a:t>orresponds to the broad road which </a:t>
            </a:r>
            <a:r>
              <a:rPr lang="en-US" dirty="0" err="1" smtClean="0">
                <a:solidFill>
                  <a:schemeClr val="tx1"/>
                </a:solidFill>
              </a:rPr>
              <a:t>leadeth</a:t>
            </a:r>
            <a:r>
              <a:rPr lang="en-US" dirty="0" smtClean="0">
                <a:solidFill>
                  <a:schemeClr val="tx1"/>
                </a:solidFill>
              </a:rPr>
              <a:t> to destruction</a:t>
            </a:r>
            <a:endParaRPr lang="en-US" dirty="0">
              <a:solidFill>
                <a:schemeClr val="tx1"/>
              </a:solidFill>
            </a:endParaRPr>
          </a:p>
        </p:txBody>
      </p:sp>
      <p:sp>
        <p:nvSpPr>
          <p:cNvPr id="4" name="Right Arrow 3"/>
          <p:cNvSpPr/>
          <p:nvPr/>
        </p:nvSpPr>
        <p:spPr>
          <a:xfrm rot="10800000">
            <a:off x="381001" y="4911813"/>
            <a:ext cx="6934201" cy="2067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5" name="Slide Number Placeholder 4"/>
          <p:cNvSpPr>
            <a:spLocks noGrp="1"/>
          </p:cNvSpPr>
          <p:nvPr>
            <p:ph type="sldNum" sz="quarter" idx="12"/>
          </p:nvPr>
        </p:nvSpPr>
        <p:spPr/>
        <p:txBody>
          <a:bodyPr/>
          <a:lstStyle/>
          <a:p>
            <a:fld id="{1005ECF9-F34D-A640-923E-C5EF64CFCEF2}" type="slidenum">
              <a:rPr lang="en-US" smtClean="0"/>
              <a:t>21</a:t>
            </a:fld>
            <a:endParaRPr lang="en-US"/>
          </a:p>
        </p:txBody>
      </p:sp>
    </p:spTree>
    <p:extLst>
      <p:ext uri="{BB962C8B-B14F-4D97-AF65-F5344CB8AC3E}">
        <p14:creationId xmlns:p14="http://schemas.microsoft.com/office/powerpoint/2010/main" val="23111779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1+#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4800" y="4038598"/>
            <a:ext cx="1143000" cy="1371601"/>
            <a:chOff x="332873" y="4827933"/>
            <a:chExt cx="962526" cy="1252331"/>
          </a:xfrm>
        </p:grpSpPr>
        <p:sp>
          <p:nvSpPr>
            <p:cNvPr id="8" name="Oval 7"/>
            <p:cNvSpPr/>
            <p:nvPr/>
          </p:nvSpPr>
          <p:spPr>
            <a:xfrm>
              <a:off x="332873" y="4827933"/>
              <a:ext cx="320842" cy="347869"/>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497304" y="5245374"/>
              <a:ext cx="798095" cy="83489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1005ECF9-F34D-A640-923E-C5EF64CFCEF2}" type="slidenum">
              <a:rPr lang="en-US" smtClean="0"/>
              <a:t>22</a:t>
            </a:fld>
            <a:endParaRPr lang="en-US"/>
          </a:p>
        </p:txBody>
      </p:sp>
    </p:spTree>
    <p:extLst>
      <p:ext uri="{BB962C8B-B14F-4D97-AF65-F5344CB8AC3E}">
        <p14:creationId xmlns:p14="http://schemas.microsoft.com/office/powerpoint/2010/main" val="20163859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Line Callout 1 1"/>
          <p:cNvSpPr/>
          <p:nvPr/>
        </p:nvSpPr>
        <p:spPr>
          <a:xfrm>
            <a:off x="3276600" y="533400"/>
            <a:ext cx="1447800" cy="838200"/>
          </a:xfrm>
          <a:prstGeom prst="borderCallout1">
            <a:avLst>
              <a:gd name="adj1" fmla="val 98642"/>
              <a:gd name="adj2" fmla="val 4363"/>
              <a:gd name="adj3" fmla="val 141268"/>
              <a:gd name="adj4" fmla="val -57953"/>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Adam</a:t>
            </a:r>
            <a:endParaRPr lang="en-US" sz="3200" dirty="0">
              <a:solidFill>
                <a:schemeClr val="tx1"/>
              </a:solidFill>
            </a:endParaRPr>
          </a:p>
        </p:txBody>
      </p:sp>
      <p:sp>
        <p:nvSpPr>
          <p:cNvPr id="3" name="Line Callout 1 2"/>
          <p:cNvSpPr/>
          <p:nvPr/>
        </p:nvSpPr>
        <p:spPr>
          <a:xfrm>
            <a:off x="6248400" y="3276600"/>
            <a:ext cx="1447800" cy="838200"/>
          </a:xfrm>
          <a:prstGeom prst="borderCallout1">
            <a:avLst>
              <a:gd name="adj1" fmla="val 98642"/>
              <a:gd name="adj2" fmla="val 4363"/>
              <a:gd name="adj3" fmla="val 141268"/>
              <a:gd name="adj4" fmla="val -57953"/>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FFFF"/>
                </a:solidFill>
              </a:rPr>
              <a:t>Adam and his posterity after the fall</a:t>
            </a:r>
            <a:endParaRPr lang="en-US" sz="1600" dirty="0">
              <a:solidFill>
                <a:srgbClr val="FFFFFF"/>
              </a:solidFill>
            </a:endParaRPr>
          </a:p>
        </p:txBody>
      </p:sp>
      <p:sp>
        <p:nvSpPr>
          <p:cNvPr id="4" name="Slide Number Placeholder 3"/>
          <p:cNvSpPr>
            <a:spLocks noGrp="1"/>
          </p:cNvSpPr>
          <p:nvPr>
            <p:ph type="sldNum" sz="quarter" idx="12"/>
          </p:nvPr>
        </p:nvSpPr>
        <p:spPr/>
        <p:txBody>
          <a:bodyPr/>
          <a:lstStyle/>
          <a:p>
            <a:fld id="{1005ECF9-F34D-A640-923E-C5EF64CFCEF2}" type="slidenum">
              <a:rPr lang="en-US" smtClean="0"/>
              <a:t>23</a:t>
            </a:fld>
            <a:endParaRPr lang="en-US"/>
          </a:p>
        </p:txBody>
      </p:sp>
    </p:spTree>
    <p:extLst>
      <p:ext uri="{BB962C8B-B14F-4D97-AF65-F5344CB8AC3E}">
        <p14:creationId xmlns:p14="http://schemas.microsoft.com/office/powerpoint/2010/main" val="14822356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1447800" y="4038600"/>
            <a:ext cx="381000" cy="3810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005ECF9-F34D-A640-923E-C5EF64CFCEF2}" type="slidenum">
              <a:rPr lang="en-US" smtClean="0"/>
              <a:t>24</a:t>
            </a:fld>
            <a:endParaRPr lang="en-US"/>
          </a:p>
        </p:txBody>
      </p:sp>
    </p:spTree>
    <p:extLst>
      <p:ext uri="{BB962C8B-B14F-4D97-AF65-F5344CB8AC3E}">
        <p14:creationId xmlns:p14="http://schemas.microsoft.com/office/powerpoint/2010/main" val="35267648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Line Callout 1 3"/>
          <p:cNvSpPr/>
          <p:nvPr/>
        </p:nvSpPr>
        <p:spPr>
          <a:xfrm>
            <a:off x="5562600" y="2109456"/>
            <a:ext cx="2133600" cy="990600"/>
          </a:xfrm>
          <a:prstGeom prst="borderCallout1">
            <a:avLst>
              <a:gd name="adj1" fmla="val 98642"/>
              <a:gd name="adj2" fmla="val 4363"/>
              <a:gd name="adj3" fmla="val 141268"/>
              <a:gd name="adj4" fmla="val -57953"/>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Abraham and other Patriarchs</a:t>
            </a:r>
            <a:endParaRPr lang="en-US" sz="2000" dirty="0">
              <a:solidFill>
                <a:srgbClr val="FFFFFF"/>
              </a:solidFill>
            </a:endParaRPr>
          </a:p>
        </p:txBody>
      </p:sp>
      <p:sp>
        <p:nvSpPr>
          <p:cNvPr id="3" name="Rectangle 2"/>
          <p:cNvSpPr/>
          <p:nvPr/>
        </p:nvSpPr>
        <p:spPr>
          <a:xfrm>
            <a:off x="1600200" y="381000"/>
            <a:ext cx="5943600" cy="1652256"/>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FFFFFF"/>
                </a:solidFill>
              </a:rPr>
              <a:t>How can Abraham and the other Patriarchs be represented on Plane N…the plane of human perfection?  They were imperfect men.</a:t>
            </a:r>
            <a:endParaRPr lang="en-US" sz="2200" dirty="0">
              <a:solidFill>
                <a:srgbClr val="FFFFFF"/>
              </a:solidFill>
            </a:endParaRPr>
          </a:p>
        </p:txBody>
      </p:sp>
      <p:sp>
        <p:nvSpPr>
          <p:cNvPr id="5" name="Rectangle 4"/>
          <p:cNvSpPr/>
          <p:nvPr/>
        </p:nvSpPr>
        <p:spPr>
          <a:xfrm>
            <a:off x="1447800" y="4267200"/>
            <a:ext cx="6324600" cy="18288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FFFFFF"/>
                </a:solidFill>
              </a:rPr>
              <a:t>They were justified before God by their faith.  They were not justified to life, not Justified even to son ship.  They were justified to God’s friendship, favor and supervisory care.  (James 2:23)</a:t>
            </a:r>
            <a:endParaRPr lang="en-US" sz="2200" dirty="0">
              <a:solidFill>
                <a:srgbClr val="FFFFFF"/>
              </a:solidFill>
            </a:endParaRPr>
          </a:p>
        </p:txBody>
      </p:sp>
      <p:sp>
        <p:nvSpPr>
          <p:cNvPr id="2" name="Slide Number Placeholder 1"/>
          <p:cNvSpPr>
            <a:spLocks noGrp="1"/>
          </p:cNvSpPr>
          <p:nvPr>
            <p:ph type="sldNum" sz="quarter" idx="12"/>
          </p:nvPr>
        </p:nvSpPr>
        <p:spPr/>
        <p:txBody>
          <a:bodyPr/>
          <a:lstStyle/>
          <a:p>
            <a:fld id="{1005ECF9-F34D-A640-923E-C5EF64CFCEF2}" type="slidenum">
              <a:rPr lang="en-US" smtClean="0"/>
              <a:t>25</a:t>
            </a:fld>
            <a:endParaRPr lang="en-US"/>
          </a:p>
        </p:txBody>
      </p:sp>
    </p:spTree>
    <p:extLst>
      <p:ext uri="{BB962C8B-B14F-4D97-AF65-F5344CB8AC3E}">
        <p14:creationId xmlns:p14="http://schemas.microsoft.com/office/powerpoint/2010/main" val="15852200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1905000" y="4114800"/>
            <a:ext cx="1524000" cy="15240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005ECF9-F34D-A640-923E-C5EF64CFCEF2}" type="slidenum">
              <a:rPr lang="en-US" smtClean="0"/>
              <a:t>26</a:t>
            </a:fld>
            <a:endParaRPr lang="en-US"/>
          </a:p>
        </p:txBody>
      </p:sp>
    </p:spTree>
    <p:extLst>
      <p:ext uri="{BB962C8B-B14F-4D97-AF65-F5344CB8AC3E}">
        <p14:creationId xmlns:p14="http://schemas.microsoft.com/office/powerpoint/2010/main" val="2348020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600200" y="3124200"/>
            <a:ext cx="6019800" cy="32004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The typical sacrifices of bulls and goats during the Jewish Age from the giving of the law until Jesus nailed it to his cross cleansed Israel after the flesh (not really) but typically.  At the cross the typical justification ended by the institution of the “better sacrifices” which actually take away the sin of the world and make the comers thereunto perfect Exodus 19:5, </a:t>
            </a:r>
            <a:r>
              <a:rPr lang="en-US" sz="2000" dirty="0" err="1" smtClean="0">
                <a:solidFill>
                  <a:srgbClr val="FFFFFF"/>
                </a:solidFill>
              </a:rPr>
              <a:t>Heb</a:t>
            </a:r>
            <a:r>
              <a:rPr lang="en-US" sz="2000" dirty="0" smtClean="0">
                <a:solidFill>
                  <a:srgbClr val="FFFFFF"/>
                </a:solidFill>
              </a:rPr>
              <a:t> 9:6-7, 10:1</a:t>
            </a:r>
            <a:endParaRPr lang="en-US" sz="2000" dirty="0">
              <a:solidFill>
                <a:srgbClr val="FFFFFF"/>
              </a:solidFill>
            </a:endParaRPr>
          </a:p>
        </p:txBody>
      </p:sp>
      <p:sp>
        <p:nvSpPr>
          <p:cNvPr id="4" name="Oval 3"/>
          <p:cNvSpPr/>
          <p:nvPr/>
        </p:nvSpPr>
        <p:spPr>
          <a:xfrm>
            <a:off x="3810000" y="2209800"/>
            <a:ext cx="1676400" cy="8382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005ECF9-F34D-A640-923E-C5EF64CFCEF2}" type="slidenum">
              <a:rPr lang="en-US" smtClean="0"/>
              <a:t>27</a:t>
            </a:fld>
            <a:endParaRPr lang="en-US"/>
          </a:p>
        </p:txBody>
      </p:sp>
      <p:sp>
        <p:nvSpPr>
          <p:cNvPr id="6" name="Rectangle 5"/>
          <p:cNvSpPr/>
          <p:nvPr/>
        </p:nvSpPr>
        <p:spPr>
          <a:xfrm>
            <a:off x="1981200" y="4953000"/>
            <a:ext cx="5181599" cy="13716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  </a:t>
            </a:r>
            <a:r>
              <a:rPr lang="en-US" b="1" dirty="0" smtClean="0">
                <a:solidFill>
                  <a:schemeClr val="tx1"/>
                </a:solidFill>
              </a:rPr>
              <a:t>“P” </a:t>
            </a:r>
            <a:r>
              <a:rPr lang="en-US" dirty="0" smtClean="0">
                <a:solidFill>
                  <a:schemeClr val="tx1"/>
                </a:solidFill>
              </a:rPr>
              <a:t>Shows the Typical Justification of Natural Israel. </a:t>
            </a:r>
            <a:endParaRPr lang="en-US" dirty="0">
              <a:solidFill>
                <a:schemeClr val="tx1"/>
              </a:solidFill>
            </a:endParaRPr>
          </a:p>
        </p:txBody>
      </p:sp>
      <p:grpSp>
        <p:nvGrpSpPr>
          <p:cNvPr id="10" name="Group 9"/>
          <p:cNvGrpSpPr/>
          <p:nvPr/>
        </p:nvGrpSpPr>
        <p:grpSpPr>
          <a:xfrm>
            <a:off x="2286000" y="1257300"/>
            <a:ext cx="5257800" cy="1562100"/>
            <a:chOff x="1905000" y="1257300"/>
            <a:chExt cx="5638800" cy="1409700"/>
          </a:xfrm>
        </p:grpSpPr>
        <p:sp>
          <p:nvSpPr>
            <p:cNvPr id="2" name="Left Bracket 1"/>
            <p:cNvSpPr/>
            <p:nvPr/>
          </p:nvSpPr>
          <p:spPr>
            <a:xfrm rot="5400000">
              <a:off x="4381500" y="-495300"/>
              <a:ext cx="685800" cy="5638800"/>
            </a:xfrm>
            <a:prstGeom prst="leftBracket">
              <a:avLst/>
            </a:prstGeom>
            <a:ln w="76200" cmpd="sng">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p:cNvSpPr/>
            <p:nvPr/>
          </p:nvSpPr>
          <p:spPr>
            <a:xfrm>
              <a:off x="5559286" y="1257300"/>
              <a:ext cx="1524001" cy="685800"/>
            </a:xfrm>
            <a:prstGeom prst="rect">
              <a:avLst/>
            </a:prstGeom>
            <a:effectLst>
              <a:outerShdw blurRad="40000" dist="23000" dir="5400000" rotWithShape="0">
                <a:srgbClr val="000000">
                  <a:alpha val="35000"/>
                </a:srgbClr>
              </a:outerShd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1845 Years</a:t>
              </a:r>
              <a:endParaRPr lang="en-US" dirty="0">
                <a:solidFill>
                  <a:schemeClr val="tx1"/>
                </a:solidFill>
              </a:endParaRPr>
            </a:p>
          </p:txBody>
        </p:sp>
      </p:grpSp>
    </p:spTree>
    <p:extLst>
      <p:ext uri="{BB962C8B-B14F-4D97-AF65-F5344CB8AC3E}">
        <p14:creationId xmlns:p14="http://schemas.microsoft.com/office/powerpoint/2010/main" val="25506788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1"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5486400" y="4953000"/>
            <a:ext cx="609600" cy="6096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005ECF9-F34D-A640-923E-C5EF64CFCEF2}" type="slidenum">
              <a:rPr lang="en-US" smtClean="0"/>
              <a:t>28</a:t>
            </a:fld>
            <a:endParaRPr lang="en-US"/>
          </a:p>
        </p:txBody>
      </p:sp>
    </p:spTree>
    <p:extLst>
      <p:ext uri="{BB962C8B-B14F-4D97-AF65-F5344CB8AC3E}">
        <p14:creationId xmlns:p14="http://schemas.microsoft.com/office/powerpoint/2010/main" val="30924877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3352800" y="2514600"/>
            <a:ext cx="1143000" cy="11430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005ECF9-F34D-A640-923E-C5EF64CFCEF2}" type="slidenum">
              <a:rPr lang="en-US" smtClean="0"/>
              <a:t>29</a:t>
            </a:fld>
            <a:endParaRPr lang="en-US"/>
          </a:p>
        </p:txBody>
      </p:sp>
      <p:sp>
        <p:nvSpPr>
          <p:cNvPr id="5" name="Rectangle 4"/>
          <p:cNvSpPr/>
          <p:nvPr/>
        </p:nvSpPr>
        <p:spPr>
          <a:xfrm>
            <a:off x="1371600" y="3657600"/>
            <a:ext cx="6400800" cy="22098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The small pyramid “g” represents Jesus as a perfect man.  </a:t>
            </a:r>
          </a:p>
          <a:p>
            <a:pPr algn="ctr"/>
            <a:r>
              <a:rPr lang="en-US" sz="2000" b="1" dirty="0" smtClean="0">
                <a:solidFill>
                  <a:srgbClr val="FFFFFF"/>
                </a:solidFill>
              </a:rPr>
              <a:t>John 1:14 </a:t>
            </a:r>
            <a:r>
              <a:rPr lang="en-US" sz="2000" dirty="0" smtClean="0">
                <a:solidFill>
                  <a:srgbClr val="FFFFFF"/>
                </a:solidFill>
              </a:rPr>
              <a:t>And the Word was made flesh, and dwelt among us, (and we beheld his glory, the glory as of the only begotten of the Father,) full of grace and truth.</a:t>
            </a:r>
            <a:endParaRPr lang="en-US" sz="2000" dirty="0">
              <a:solidFill>
                <a:srgbClr val="FFFFFF"/>
              </a:solidFill>
            </a:endParaRPr>
          </a:p>
        </p:txBody>
      </p:sp>
    </p:spTree>
    <p:extLst>
      <p:ext uri="{BB962C8B-B14F-4D97-AF65-F5344CB8AC3E}">
        <p14:creationId xmlns:p14="http://schemas.microsoft.com/office/powerpoint/2010/main" val="19824687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5638800" y="1981200"/>
            <a:ext cx="3200400" cy="2671855"/>
            <a:chOff x="5638800" y="1981200"/>
            <a:chExt cx="3200400" cy="2671855"/>
          </a:xfrm>
        </p:grpSpPr>
        <p:sp>
          <p:nvSpPr>
            <p:cNvPr id="5" name="Oval Callout 4"/>
            <p:cNvSpPr/>
            <p:nvPr/>
          </p:nvSpPr>
          <p:spPr>
            <a:xfrm>
              <a:off x="5638800" y="4114800"/>
              <a:ext cx="1295400" cy="538255"/>
            </a:xfrm>
            <a:prstGeom prst="wedgeEllipseCallou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1260</a:t>
              </a:r>
            </a:p>
            <a:p>
              <a:pPr algn="ctr"/>
              <a:r>
                <a:rPr lang="en-US" sz="1600" dirty="0" smtClean="0"/>
                <a:t>years</a:t>
              </a:r>
              <a:endParaRPr lang="en-US" sz="1600" dirty="0"/>
            </a:p>
          </p:txBody>
        </p:sp>
        <p:sp>
          <p:nvSpPr>
            <p:cNvPr id="6" name="Oval Callout 5"/>
            <p:cNvSpPr/>
            <p:nvPr/>
          </p:nvSpPr>
          <p:spPr>
            <a:xfrm>
              <a:off x="7543800" y="1981200"/>
              <a:ext cx="1295400" cy="685800"/>
            </a:xfrm>
            <a:prstGeom prst="wedgeEllipseCallou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2520</a:t>
              </a:r>
            </a:p>
            <a:p>
              <a:pPr algn="ctr"/>
              <a:r>
                <a:rPr lang="en-US" sz="1600" dirty="0" smtClean="0"/>
                <a:t>years</a:t>
              </a:r>
              <a:endParaRPr lang="en-US" sz="1600" dirty="0"/>
            </a:p>
          </p:txBody>
        </p:sp>
      </p:grpSp>
      <p:sp>
        <p:nvSpPr>
          <p:cNvPr id="7" name="Rectangle 6"/>
          <p:cNvSpPr/>
          <p:nvPr/>
        </p:nvSpPr>
        <p:spPr>
          <a:xfrm>
            <a:off x="2971800" y="1295399"/>
            <a:ext cx="2667000" cy="394870"/>
          </a:xfrm>
          <a:prstGeom prst="rect">
            <a:avLst/>
          </a:prstGeom>
          <a:solidFill>
            <a:schemeClr val="accent1"/>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Chart of Daniel’s Visions</a:t>
            </a:r>
            <a:endParaRPr lang="en-US" sz="1600" dirty="0"/>
          </a:p>
        </p:txBody>
      </p:sp>
      <p:grpSp>
        <p:nvGrpSpPr>
          <p:cNvPr id="12" name="Group 11"/>
          <p:cNvGrpSpPr/>
          <p:nvPr/>
        </p:nvGrpSpPr>
        <p:grpSpPr>
          <a:xfrm>
            <a:off x="381000" y="2400300"/>
            <a:ext cx="3888793" cy="533400"/>
            <a:chOff x="607007" y="2514600"/>
            <a:chExt cx="3888793" cy="533400"/>
          </a:xfrm>
        </p:grpSpPr>
        <p:sp>
          <p:nvSpPr>
            <p:cNvPr id="8" name="Oval Callout 7"/>
            <p:cNvSpPr/>
            <p:nvPr/>
          </p:nvSpPr>
          <p:spPr>
            <a:xfrm>
              <a:off x="607007" y="2667000"/>
              <a:ext cx="1066800" cy="381000"/>
            </a:xfrm>
            <a:prstGeom prst="wedgeEllipseCallou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Babylon</a:t>
              </a:r>
              <a:endParaRPr lang="en-US" sz="1200" dirty="0"/>
            </a:p>
          </p:txBody>
        </p:sp>
        <p:sp>
          <p:nvSpPr>
            <p:cNvPr id="9" name="Oval Callout 8"/>
            <p:cNvSpPr/>
            <p:nvPr/>
          </p:nvSpPr>
          <p:spPr>
            <a:xfrm>
              <a:off x="1971684" y="2562642"/>
              <a:ext cx="1381116" cy="485357"/>
            </a:xfrm>
            <a:prstGeom prst="wedgeEllipseCallou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Medo</a:t>
              </a:r>
              <a:r>
                <a:rPr lang="en-US" sz="1200" dirty="0" smtClean="0"/>
                <a:t> Persia</a:t>
              </a:r>
            </a:p>
            <a:p>
              <a:pPr algn="ctr"/>
              <a:endParaRPr lang="en-US" sz="400" dirty="0" smtClean="0"/>
            </a:p>
            <a:p>
              <a:pPr algn="ctr"/>
              <a:r>
                <a:rPr lang="en-US" sz="1200" dirty="0" smtClean="0"/>
                <a:t>Greece</a:t>
              </a:r>
              <a:endParaRPr lang="en-US" sz="1200" dirty="0"/>
            </a:p>
          </p:txBody>
        </p:sp>
        <p:sp>
          <p:nvSpPr>
            <p:cNvPr id="10" name="Oval Callout 9"/>
            <p:cNvSpPr/>
            <p:nvPr/>
          </p:nvSpPr>
          <p:spPr>
            <a:xfrm>
              <a:off x="3657600" y="2514600"/>
              <a:ext cx="838200" cy="381000"/>
            </a:xfrm>
            <a:prstGeom prst="wedgeEllipseCallou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Rome</a:t>
              </a:r>
              <a:endParaRPr lang="en-US" sz="1200" dirty="0"/>
            </a:p>
          </p:txBody>
        </p:sp>
      </p:grpSp>
      <p:grpSp>
        <p:nvGrpSpPr>
          <p:cNvPr id="15" name="Group 14"/>
          <p:cNvGrpSpPr/>
          <p:nvPr/>
        </p:nvGrpSpPr>
        <p:grpSpPr>
          <a:xfrm>
            <a:off x="2895600" y="457200"/>
            <a:ext cx="3276600" cy="5620355"/>
            <a:chOff x="2971800" y="595731"/>
            <a:chExt cx="3276600" cy="5620355"/>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338" y="1828800"/>
              <a:ext cx="2997524" cy="4387286"/>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14" name="Title 1"/>
            <p:cNvSpPr txBox="1">
              <a:spLocks/>
            </p:cNvSpPr>
            <p:nvPr/>
          </p:nvSpPr>
          <p:spPr>
            <a:xfrm>
              <a:off x="2971800" y="595731"/>
              <a:ext cx="3276600" cy="852069"/>
            </a:xfrm>
            <a:prstGeom prst="rect">
              <a:avLst/>
            </a:prstGeom>
            <a:solidFill>
              <a:schemeClr val="bg1">
                <a:alpha val="66000"/>
              </a:schemeClr>
            </a:solidFill>
            <a:effectLst>
              <a:softEdge rad="88900"/>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dirty="0" smtClean="0">
                  <a:solidFill>
                    <a:srgbClr val="FAC090"/>
                  </a:solidFill>
                </a:rPr>
                <a:t>William Miller (1840’s)</a:t>
              </a:r>
              <a:endParaRPr lang="en-US" sz="2700" i="1" dirty="0">
                <a:solidFill>
                  <a:srgbClr val="FAC090"/>
                </a:solidFill>
              </a:endParaRPr>
            </a:p>
          </p:txBody>
        </p:sp>
      </p:grpSp>
      <p:sp>
        <p:nvSpPr>
          <p:cNvPr id="2" name="Slide Number Placeholder 1"/>
          <p:cNvSpPr>
            <a:spLocks noGrp="1"/>
          </p:cNvSpPr>
          <p:nvPr>
            <p:ph type="sldNum" sz="quarter" idx="12"/>
          </p:nvPr>
        </p:nvSpPr>
        <p:spPr/>
        <p:txBody>
          <a:bodyPr/>
          <a:lstStyle/>
          <a:p>
            <a:fld id="{1005ECF9-F34D-A640-923E-C5EF64CFCEF2}" type="slidenum">
              <a:rPr lang="en-US" smtClean="0"/>
              <a:t>3</a:t>
            </a:fld>
            <a:endParaRPr lang="en-US"/>
          </a:p>
        </p:txBody>
      </p:sp>
    </p:spTree>
    <p:extLst>
      <p:ext uri="{BB962C8B-B14F-4D97-AF65-F5344CB8AC3E}">
        <p14:creationId xmlns:p14="http://schemas.microsoft.com/office/powerpoint/2010/main" val="23111779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05ECF9-F34D-A640-923E-C5EF64CFCEF2}" type="slidenum">
              <a:rPr lang="en-US" smtClean="0"/>
              <a:t>30</a:t>
            </a:fld>
            <a:endParaRPr lang="en-US"/>
          </a:p>
        </p:txBody>
      </p:sp>
      <p:sp>
        <p:nvSpPr>
          <p:cNvPr id="3" name="Oval 2"/>
          <p:cNvSpPr/>
          <p:nvPr/>
        </p:nvSpPr>
        <p:spPr>
          <a:xfrm>
            <a:off x="3200400" y="3723541"/>
            <a:ext cx="381000" cy="391259"/>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3153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4038600" y="533400"/>
            <a:ext cx="1371600" cy="13716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005ECF9-F34D-A640-923E-C5EF64CFCEF2}" type="slidenum">
              <a:rPr lang="en-US" smtClean="0"/>
              <a:t>31</a:t>
            </a:fld>
            <a:endParaRPr lang="en-US"/>
          </a:p>
        </p:txBody>
      </p:sp>
    </p:spTree>
    <p:extLst>
      <p:ext uri="{BB962C8B-B14F-4D97-AF65-F5344CB8AC3E}">
        <p14:creationId xmlns:p14="http://schemas.microsoft.com/office/powerpoint/2010/main" val="20282887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3200400" y="3733800"/>
            <a:ext cx="381000" cy="3810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990600" y="228600"/>
            <a:ext cx="7239000" cy="2667000"/>
          </a:xfrm>
          <a:prstGeom prst="rect">
            <a:avLst/>
          </a:prstGeom>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At 30 years of age Jesus gave up his human will and accepted the will of his heavenly Father.  After having made this consecration, he symbolized it by water baptism.  Jesus was anointed with the Holy Spirit and begotten to the divine nature, as represented by pyramid “h”.  Our Lord Jesus Christ spent three and one-half years on plane “M”.  The plane of spirit </a:t>
            </a:r>
            <a:r>
              <a:rPr lang="en-US" sz="2000" dirty="0" err="1" smtClean="0">
                <a:solidFill>
                  <a:srgbClr val="FFFFFF"/>
                </a:solidFill>
              </a:rPr>
              <a:t>begettal</a:t>
            </a:r>
            <a:r>
              <a:rPr lang="en-US" sz="2000" dirty="0" smtClean="0">
                <a:solidFill>
                  <a:srgbClr val="FFFFFF"/>
                </a:solidFill>
              </a:rPr>
              <a:t>.  Hebrews 10:7,9;  Matthew 3:13-17;  John 1:29-34</a:t>
            </a:r>
            <a:endParaRPr lang="en-US" sz="2000" dirty="0">
              <a:solidFill>
                <a:srgbClr val="FFFFFF"/>
              </a:solidFill>
            </a:endParaRPr>
          </a:p>
        </p:txBody>
      </p:sp>
      <p:cxnSp>
        <p:nvCxnSpPr>
          <p:cNvPr id="5" name="Straight Connector 4"/>
          <p:cNvCxnSpPr/>
          <p:nvPr/>
        </p:nvCxnSpPr>
        <p:spPr>
          <a:xfrm>
            <a:off x="3810000" y="3962400"/>
            <a:ext cx="5029200"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1005ECF9-F34D-A640-923E-C5EF64CFCEF2}" type="slidenum">
              <a:rPr lang="en-US" smtClean="0"/>
              <a:t>32</a:t>
            </a:fld>
            <a:endParaRPr lang="en-US"/>
          </a:p>
        </p:txBody>
      </p:sp>
      <p:sp>
        <p:nvSpPr>
          <p:cNvPr id="7" name="Right Arrow 6"/>
          <p:cNvSpPr/>
          <p:nvPr/>
        </p:nvSpPr>
        <p:spPr>
          <a:xfrm>
            <a:off x="1066800" y="3048000"/>
            <a:ext cx="2209800" cy="1066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 29 </a:t>
            </a:r>
          </a:p>
          <a:p>
            <a:pPr algn="ctr"/>
            <a:r>
              <a:rPr lang="en-US" dirty="0" smtClean="0"/>
              <a:t>1</a:t>
            </a:r>
            <a:r>
              <a:rPr lang="en-US" baseline="30000" dirty="0" smtClean="0"/>
              <a:t>st</a:t>
            </a:r>
            <a:r>
              <a:rPr lang="en-US" dirty="0" smtClean="0"/>
              <a:t> advent</a:t>
            </a:r>
            <a:endParaRPr lang="en-US" dirty="0"/>
          </a:p>
        </p:txBody>
      </p:sp>
    </p:spTree>
    <p:extLst>
      <p:ext uri="{BB962C8B-B14F-4D97-AF65-F5344CB8AC3E}">
        <p14:creationId xmlns:p14="http://schemas.microsoft.com/office/powerpoint/2010/main" val="11308829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3276600" y="4114800"/>
            <a:ext cx="228600" cy="4572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55899" y="862395"/>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2"/>
          </p:nvPr>
        </p:nvSpPr>
        <p:spPr/>
        <p:txBody>
          <a:bodyPr/>
          <a:lstStyle/>
          <a:p>
            <a:fld id="{1005ECF9-F34D-A640-923E-C5EF64CFCEF2}" type="slidenum">
              <a:rPr lang="en-US" smtClean="0"/>
              <a:t>33</a:t>
            </a:fld>
            <a:endParaRPr lang="en-US"/>
          </a:p>
        </p:txBody>
      </p:sp>
      <p:sp>
        <p:nvSpPr>
          <p:cNvPr id="5" name="Right Arrow 4"/>
          <p:cNvSpPr/>
          <p:nvPr/>
        </p:nvSpPr>
        <p:spPr>
          <a:xfrm>
            <a:off x="1143000" y="3124200"/>
            <a:ext cx="2209800" cy="1066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 33 1/2</a:t>
            </a:r>
          </a:p>
          <a:p>
            <a:pPr algn="ctr"/>
            <a:r>
              <a:rPr lang="en-US" dirty="0" smtClean="0"/>
              <a:t>Jesus Raised</a:t>
            </a:r>
            <a:endParaRPr lang="en-US" dirty="0"/>
          </a:p>
        </p:txBody>
      </p:sp>
      <p:cxnSp>
        <p:nvCxnSpPr>
          <p:cNvPr id="6" name="Straight Connector 5"/>
          <p:cNvCxnSpPr>
            <a:endCxn id="9" idx="0"/>
          </p:cNvCxnSpPr>
          <p:nvPr/>
        </p:nvCxnSpPr>
        <p:spPr>
          <a:xfrm flipH="1">
            <a:off x="3390900" y="2438400"/>
            <a:ext cx="1914" cy="1676400"/>
          </a:xfrm>
          <a:prstGeom prst="line">
            <a:avLst/>
          </a:prstGeom>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3276600" y="4114800"/>
            <a:ext cx="228600" cy="2286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6164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0-#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3200400" y="4267200"/>
            <a:ext cx="609600" cy="3048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55899" y="862395"/>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2"/>
          </p:nvPr>
        </p:nvSpPr>
        <p:spPr/>
        <p:txBody>
          <a:bodyPr/>
          <a:lstStyle/>
          <a:p>
            <a:fld id="{1005ECF9-F34D-A640-923E-C5EF64CFCEF2}" type="slidenum">
              <a:rPr lang="en-US" smtClean="0"/>
              <a:t>34</a:t>
            </a:fld>
            <a:endParaRPr lang="en-US"/>
          </a:p>
        </p:txBody>
      </p:sp>
      <p:sp>
        <p:nvSpPr>
          <p:cNvPr id="5" name="Rectangle 4"/>
          <p:cNvSpPr/>
          <p:nvPr/>
        </p:nvSpPr>
        <p:spPr>
          <a:xfrm>
            <a:off x="990600" y="533400"/>
            <a:ext cx="7239000" cy="2109406"/>
          </a:xfrm>
          <a:prstGeom prst="rect">
            <a:avLst/>
          </a:prstGeom>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(Redemption of the Jews)</a:t>
            </a:r>
          </a:p>
          <a:p>
            <a:pPr algn="ctr"/>
            <a:endParaRPr lang="en-US" sz="2000" dirty="0" smtClean="0">
              <a:solidFill>
                <a:srgbClr val="FFFFFF"/>
              </a:solidFill>
            </a:endParaRPr>
          </a:p>
          <a:p>
            <a:pPr algn="ctr"/>
            <a:r>
              <a:rPr lang="en-US" sz="2000" dirty="0" smtClean="0">
                <a:solidFill>
                  <a:srgbClr val="FFFFFF"/>
                </a:solidFill>
              </a:rPr>
              <a:t>Gal 3:13  Christ hath redeemed us from the curse of the law, being made a curse for us: for it is written, Cursed is every one that </a:t>
            </a:r>
            <a:r>
              <a:rPr lang="en-US" sz="2000" dirty="0" err="1" smtClean="0">
                <a:solidFill>
                  <a:srgbClr val="FFFFFF"/>
                </a:solidFill>
              </a:rPr>
              <a:t>hangeth</a:t>
            </a:r>
            <a:r>
              <a:rPr lang="en-US" sz="2000" dirty="0" smtClean="0">
                <a:solidFill>
                  <a:srgbClr val="FFFFFF"/>
                </a:solidFill>
              </a:rPr>
              <a:t> on a tree:</a:t>
            </a:r>
            <a:endParaRPr lang="en-US" sz="2000" dirty="0">
              <a:solidFill>
                <a:srgbClr val="FFFFFF"/>
              </a:solidFill>
            </a:endParaRPr>
          </a:p>
        </p:txBody>
      </p:sp>
    </p:spTree>
    <p:extLst>
      <p:ext uri="{BB962C8B-B14F-4D97-AF65-F5344CB8AC3E}">
        <p14:creationId xmlns:p14="http://schemas.microsoft.com/office/powerpoint/2010/main" val="1823274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3124200" y="3048000"/>
            <a:ext cx="533400" cy="5334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990600" y="228600"/>
            <a:ext cx="7239000" cy="2438400"/>
          </a:xfrm>
          <a:prstGeom prst="rect">
            <a:avLst/>
          </a:prstGeom>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Pyramid “</a:t>
            </a:r>
            <a:r>
              <a:rPr lang="en-US" sz="2000" dirty="0" err="1" smtClean="0">
                <a:solidFill>
                  <a:srgbClr val="FFFFFF"/>
                </a:solidFill>
              </a:rPr>
              <a:t>i</a:t>
            </a:r>
            <a:r>
              <a:rPr lang="en-US" sz="2000" dirty="0" smtClean="0">
                <a:solidFill>
                  <a:srgbClr val="FFFFFF"/>
                </a:solidFill>
              </a:rPr>
              <a:t>” After being dead for parts of three days, our redeemer was resurrected a glorious divine spirit being.  </a:t>
            </a:r>
          </a:p>
          <a:p>
            <a:pPr algn="ctr"/>
            <a:endParaRPr lang="en-US" sz="800" b="1" dirty="0">
              <a:solidFill>
                <a:srgbClr val="FFFFFF"/>
              </a:solidFill>
            </a:endParaRPr>
          </a:p>
          <a:p>
            <a:pPr algn="ctr"/>
            <a:r>
              <a:rPr lang="en-US" sz="2000" b="1" dirty="0" smtClean="0">
                <a:solidFill>
                  <a:srgbClr val="FFFFFF"/>
                </a:solidFill>
              </a:rPr>
              <a:t>John 20:17 </a:t>
            </a:r>
            <a:r>
              <a:rPr lang="en-US" sz="2000" dirty="0" smtClean="0">
                <a:solidFill>
                  <a:srgbClr val="FFFFFF"/>
                </a:solidFill>
              </a:rPr>
              <a:t>Jesus </a:t>
            </a:r>
            <a:r>
              <a:rPr lang="en-US" sz="2000" dirty="0" err="1" smtClean="0">
                <a:solidFill>
                  <a:srgbClr val="FFFFFF"/>
                </a:solidFill>
              </a:rPr>
              <a:t>saith</a:t>
            </a:r>
            <a:r>
              <a:rPr lang="en-US" sz="2000" dirty="0" smtClean="0">
                <a:solidFill>
                  <a:srgbClr val="FFFFFF"/>
                </a:solidFill>
              </a:rPr>
              <a:t> unto her, touch me not; for I am not yet ascended to my Father: but go to my brethren, and say unto them, I ascend unto my Father, and your Father; and to my God , and your God.</a:t>
            </a:r>
            <a:endParaRPr lang="en-US" sz="2000" dirty="0">
              <a:solidFill>
                <a:srgbClr val="FFFFFF"/>
              </a:solidFill>
            </a:endParaRPr>
          </a:p>
        </p:txBody>
      </p:sp>
      <p:cxnSp>
        <p:nvCxnSpPr>
          <p:cNvPr id="5" name="Straight Connector 4"/>
          <p:cNvCxnSpPr/>
          <p:nvPr/>
        </p:nvCxnSpPr>
        <p:spPr>
          <a:xfrm>
            <a:off x="3810000" y="3352800"/>
            <a:ext cx="3810000"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1005ECF9-F34D-A640-923E-C5EF64CFCEF2}" type="slidenum">
              <a:rPr lang="en-US" smtClean="0"/>
              <a:t>35</a:t>
            </a:fld>
            <a:endParaRPr lang="en-US"/>
          </a:p>
        </p:txBody>
      </p:sp>
    </p:spTree>
    <p:extLst>
      <p:ext uri="{BB962C8B-B14F-4D97-AF65-F5344CB8AC3E}">
        <p14:creationId xmlns:p14="http://schemas.microsoft.com/office/powerpoint/2010/main" val="4528135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3200400" y="2743200"/>
            <a:ext cx="457200" cy="4572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066800" y="381000"/>
            <a:ext cx="6934200" cy="12192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Pyramid “</a:t>
            </a:r>
            <a:r>
              <a:rPr lang="en-US" sz="2000" dirty="0">
                <a:solidFill>
                  <a:srgbClr val="FFFFFF"/>
                </a:solidFill>
              </a:rPr>
              <a:t>k</a:t>
            </a:r>
            <a:r>
              <a:rPr lang="en-US" sz="2000" dirty="0" smtClean="0">
                <a:solidFill>
                  <a:srgbClr val="FFFFFF"/>
                </a:solidFill>
              </a:rPr>
              <a:t>” Jesus set down with his Father on his throne.</a:t>
            </a:r>
          </a:p>
          <a:p>
            <a:pPr algn="ctr"/>
            <a:endParaRPr lang="en-US" sz="2000" dirty="0">
              <a:solidFill>
                <a:srgbClr val="FFFFFF"/>
              </a:solidFill>
            </a:endParaRPr>
          </a:p>
        </p:txBody>
      </p:sp>
      <p:sp>
        <p:nvSpPr>
          <p:cNvPr id="2" name="Slide Number Placeholder 1"/>
          <p:cNvSpPr>
            <a:spLocks noGrp="1"/>
          </p:cNvSpPr>
          <p:nvPr>
            <p:ph type="sldNum" sz="quarter" idx="12"/>
          </p:nvPr>
        </p:nvSpPr>
        <p:spPr/>
        <p:txBody>
          <a:bodyPr/>
          <a:lstStyle/>
          <a:p>
            <a:fld id="{1005ECF9-F34D-A640-923E-C5EF64CFCEF2}" type="slidenum">
              <a:rPr lang="en-US" smtClean="0"/>
              <a:t>36</a:t>
            </a:fld>
            <a:endParaRPr lang="en-US"/>
          </a:p>
        </p:txBody>
      </p:sp>
      <p:cxnSp>
        <p:nvCxnSpPr>
          <p:cNvPr id="5" name="Straight Connector 4"/>
          <p:cNvCxnSpPr/>
          <p:nvPr/>
        </p:nvCxnSpPr>
        <p:spPr>
          <a:xfrm>
            <a:off x="3810000" y="3048000"/>
            <a:ext cx="3733800" cy="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1540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0" y="1842305"/>
            <a:ext cx="8915400" cy="3491695"/>
          </a:xfrm>
          <a:prstGeom prst="rect">
            <a:avLst/>
          </a:prstGeom>
        </p:spPr>
      </p:pic>
      <p:sp>
        <p:nvSpPr>
          <p:cNvPr id="21" name="Rectangle 20"/>
          <p:cNvSpPr/>
          <p:nvPr/>
        </p:nvSpPr>
        <p:spPr>
          <a:xfrm>
            <a:off x="1295400" y="228600"/>
            <a:ext cx="6705600" cy="15240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  </a:t>
            </a:r>
            <a:r>
              <a:rPr lang="en-US" sz="2000" b="1" dirty="0" smtClean="0">
                <a:solidFill>
                  <a:srgbClr val="FFFFFF"/>
                </a:solidFill>
              </a:rPr>
              <a:t>“Plane L” </a:t>
            </a:r>
            <a:r>
              <a:rPr lang="en-US" sz="2000" dirty="0" smtClean="0">
                <a:solidFill>
                  <a:srgbClr val="FFFFFF"/>
                </a:solidFill>
              </a:rPr>
              <a:t>(I Cor. 15:44) It is sown a natural body; it is raised a spiritual body.  There is a natural body, and there is a spiritual body.</a:t>
            </a:r>
          </a:p>
        </p:txBody>
      </p:sp>
      <p:sp>
        <p:nvSpPr>
          <p:cNvPr id="6" name="Slide Number Placeholder 5"/>
          <p:cNvSpPr>
            <a:spLocks noGrp="1"/>
          </p:cNvSpPr>
          <p:nvPr>
            <p:ph type="sldNum" sz="quarter" idx="12"/>
          </p:nvPr>
        </p:nvSpPr>
        <p:spPr/>
        <p:txBody>
          <a:bodyPr/>
          <a:lstStyle/>
          <a:p>
            <a:fld id="{1005ECF9-F34D-A640-923E-C5EF64CFCEF2}" type="slidenum">
              <a:rPr lang="en-US" smtClean="0"/>
              <a:t>37</a:t>
            </a:fld>
            <a:endParaRPr lang="en-US"/>
          </a:p>
        </p:txBody>
      </p:sp>
      <p:grpSp>
        <p:nvGrpSpPr>
          <p:cNvPr id="11" name="Group 10"/>
          <p:cNvGrpSpPr/>
          <p:nvPr/>
        </p:nvGrpSpPr>
        <p:grpSpPr>
          <a:xfrm>
            <a:off x="1295400" y="1485900"/>
            <a:ext cx="6705600" cy="5067300"/>
            <a:chOff x="1295400" y="1485900"/>
            <a:chExt cx="6705600" cy="5067300"/>
          </a:xfrm>
        </p:grpSpPr>
        <p:sp>
          <p:nvSpPr>
            <p:cNvPr id="3" name="Line Callout 1 2"/>
            <p:cNvSpPr/>
            <p:nvPr/>
          </p:nvSpPr>
          <p:spPr>
            <a:xfrm>
              <a:off x="4648200" y="1485900"/>
              <a:ext cx="1676400" cy="990600"/>
            </a:xfrm>
            <a:prstGeom prst="borderCallout1">
              <a:avLst>
                <a:gd name="adj1" fmla="val 98642"/>
                <a:gd name="adj2" fmla="val 4363"/>
                <a:gd name="adj3" fmla="val 190695"/>
                <a:gd name="adj4" fmla="val -13868"/>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“L”</a:t>
              </a:r>
              <a:endParaRPr lang="en-US" sz="2000" dirty="0">
                <a:solidFill>
                  <a:srgbClr val="FFFFFF"/>
                </a:solidFill>
              </a:endParaRPr>
            </a:p>
          </p:txBody>
        </p:sp>
        <p:sp>
          <p:nvSpPr>
            <p:cNvPr id="5" name="Rectangle 4"/>
            <p:cNvSpPr/>
            <p:nvPr/>
          </p:nvSpPr>
          <p:spPr>
            <a:xfrm>
              <a:off x="1295400" y="5410200"/>
              <a:ext cx="6705600" cy="11430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  </a:t>
              </a:r>
              <a:r>
                <a:rPr lang="en-US" sz="2000" b="1" dirty="0" smtClean="0">
                  <a:solidFill>
                    <a:srgbClr val="FFFFFF"/>
                  </a:solidFill>
                </a:rPr>
                <a:t>“L” </a:t>
              </a:r>
              <a:r>
                <a:rPr lang="en-US" sz="2000" dirty="0" smtClean="0">
                  <a:solidFill>
                    <a:srgbClr val="FFFFFF"/>
                  </a:solidFill>
                </a:rPr>
                <a:t>Represents the plane of spirit Nature.  Those of the overcoming class will be raised spirit beings. (I Cor. 15:44,52)</a:t>
              </a:r>
            </a:p>
          </p:txBody>
        </p:sp>
      </p:grpSp>
      <p:sp>
        <p:nvSpPr>
          <p:cNvPr id="17" name="Rounded Rectangle 16"/>
          <p:cNvSpPr/>
          <p:nvPr/>
        </p:nvSpPr>
        <p:spPr>
          <a:xfrm>
            <a:off x="457200" y="3314700"/>
            <a:ext cx="8229600" cy="228600"/>
          </a:xfrm>
          <a:prstGeom prst="roundRect">
            <a:avLst/>
          </a:prstGeom>
          <a:solidFill>
            <a:schemeClr val="accent1">
              <a:alpha val="2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3124200" y="2286000"/>
            <a:ext cx="304800" cy="762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a:off x="609600" y="2286000"/>
            <a:ext cx="304800" cy="762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5274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4114800" y="2667000"/>
            <a:ext cx="381000" cy="5334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066800" y="381000"/>
            <a:ext cx="6934200" cy="12192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Pyramid “l”</a:t>
            </a:r>
            <a:endParaRPr lang="en-US" sz="2000" dirty="0">
              <a:solidFill>
                <a:srgbClr val="FFFFFF"/>
              </a:solidFill>
            </a:endParaRPr>
          </a:p>
        </p:txBody>
      </p:sp>
      <p:sp>
        <p:nvSpPr>
          <p:cNvPr id="2" name="Slide Number Placeholder 1"/>
          <p:cNvSpPr>
            <a:spLocks noGrp="1"/>
          </p:cNvSpPr>
          <p:nvPr>
            <p:ph type="sldNum" sz="quarter" idx="12"/>
          </p:nvPr>
        </p:nvSpPr>
        <p:spPr/>
        <p:txBody>
          <a:bodyPr/>
          <a:lstStyle/>
          <a:p>
            <a:fld id="{1005ECF9-F34D-A640-923E-C5EF64CFCEF2}" type="slidenum">
              <a:rPr lang="en-US" smtClean="0"/>
              <a:t>38</a:t>
            </a:fld>
            <a:endParaRPr lang="en-US"/>
          </a:p>
        </p:txBody>
      </p:sp>
      <p:sp>
        <p:nvSpPr>
          <p:cNvPr id="5" name="Rectangle 4"/>
          <p:cNvSpPr/>
          <p:nvPr/>
        </p:nvSpPr>
        <p:spPr>
          <a:xfrm>
            <a:off x="1066800" y="457200"/>
            <a:ext cx="6934200" cy="1610159"/>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u="sng" dirty="0" smtClean="0">
                <a:solidFill>
                  <a:srgbClr val="FFFFFF"/>
                </a:solidFill>
              </a:rPr>
              <a:t>Jesus, During the Gospel Age</a:t>
            </a:r>
          </a:p>
          <a:p>
            <a:pPr algn="ctr"/>
            <a:r>
              <a:rPr lang="en-US" sz="2000" dirty="0" smtClean="0">
                <a:solidFill>
                  <a:srgbClr val="FFFFFF"/>
                </a:solidFill>
              </a:rPr>
              <a:t>John 14:3 And if I go and prepare a place for you ; I will come again, and receive you unto myself; that where I am, there ye may be also.</a:t>
            </a:r>
            <a:endParaRPr lang="en-US" sz="2000" dirty="0">
              <a:solidFill>
                <a:srgbClr val="FFFFFF"/>
              </a:solidFill>
            </a:endParaRPr>
          </a:p>
        </p:txBody>
      </p:sp>
    </p:spTree>
    <p:extLst>
      <p:ext uri="{BB962C8B-B14F-4D97-AF65-F5344CB8AC3E}">
        <p14:creationId xmlns:p14="http://schemas.microsoft.com/office/powerpoint/2010/main" val="25963153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3657600" y="3505200"/>
            <a:ext cx="1219200" cy="13716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005ECF9-F34D-A640-923E-C5EF64CFCEF2}" type="slidenum">
              <a:rPr lang="en-US" smtClean="0"/>
              <a:t>39</a:t>
            </a:fld>
            <a:endParaRPr lang="en-US"/>
          </a:p>
        </p:txBody>
      </p:sp>
    </p:spTree>
    <p:extLst>
      <p:ext uri="{BB962C8B-B14F-4D97-AF65-F5344CB8AC3E}">
        <p14:creationId xmlns:p14="http://schemas.microsoft.com/office/powerpoint/2010/main" val="30924877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429000" y="228600"/>
            <a:ext cx="2286000" cy="381000"/>
          </a:xfrm>
          <a:prstGeom prst="rect">
            <a:avLst/>
          </a:prstGeom>
          <a:solidFill>
            <a:schemeClr val="bg1"/>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r>
              <a:rPr lang="en-US" sz="1600" dirty="0" smtClean="0"/>
              <a:t>From the “Day Dawn”</a:t>
            </a:r>
          </a:p>
        </p:txBody>
      </p:sp>
      <p:sp>
        <p:nvSpPr>
          <p:cNvPr id="6" name="Slide Number Placeholder 5"/>
          <p:cNvSpPr>
            <a:spLocks noGrp="1"/>
          </p:cNvSpPr>
          <p:nvPr>
            <p:ph type="sldNum" sz="quarter" idx="12"/>
          </p:nvPr>
        </p:nvSpPr>
        <p:spPr/>
        <p:txBody>
          <a:bodyPr/>
          <a:lstStyle/>
          <a:p>
            <a:fld id="{1005ECF9-F34D-A640-923E-C5EF64CFCEF2}" type="slidenum">
              <a:rPr lang="en-US" smtClean="0"/>
              <a:t>4</a:t>
            </a:fld>
            <a:endParaRPr lang="en-US"/>
          </a:p>
        </p:txBody>
      </p:sp>
      <p:grpSp>
        <p:nvGrpSpPr>
          <p:cNvPr id="13" name="Group 12"/>
          <p:cNvGrpSpPr/>
          <p:nvPr/>
        </p:nvGrpSpPr>
        <p:grpSpPr>
          <a:xfrm>
            <a:off x="381000" y="783682"/>
            <a:ext cx="8534400" cy="5944718"/>
            <a:chOff x="381000" y="783682"/>
            <a:chExt cx="8534400" cy="5944718"/>
          </a:xfrm>
        </p:grpSpPr>
        <p:sp>
          <p:nvSpPr>
            <p:cNvPr id="7" name="Oval 6"/>
            <p:cNvSpPr/>
            <p:nvPr/>
          </p:nvSpPr>
          <p:spPr>
            <a:xfrm>
              <a:off x="2719387" y="6131278"/>
              <a:ext cx="557213" cy="566056"/>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252787" y="5334000"/>
              <a:ext cx="557213" cy="566056"/>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443787" y="6162344"/>
              <a:ext cx="557213" cy="566056"/>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81000" y="914400"/>
              <a:ext cx="1447800" cy="718636"/>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514601" y="783682"/>
              <a:ext cx="3124200" cy="359318"/>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248400" y="990599"/>
              <a:ext cx="2667000" cy="457201"/>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3044187" y="1066800"/>
            <a:ext cx="2975613" cy="5094796"/>
            <a:chOff x="3954774" y="1066800"/>
            <a:chExt cx="2975613" cy="5094796"/>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942" r="5278" b="2563"/>
            <a:stretch/>
          </p:blipFill>
          <p:spPr>
            <a:xfrm>
              <a:off x="4110987" y="1981200"/>
              <a:ext cx="2743200" cy="4180396"/>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4" name="Title 1"/>
            <p:cNvSpPr txBox="1">
              <a:spLocks/>
            </p:cNvSpPr>
            <p:nvPr/>
          </p:nvSpPr>
          <p:spPr>
            <a:xfrm>
              <a:off x="3954774" y="1066800"/>
              <a:ext cx="2975613" cy="463711"/>
            </a:xfrm>
            <a:prstGeom prst="rect">
              <a:avLst/>
            </a:prstGeom>
            <a:ln w="44450">
              <a:solidFill>
                <a:schemeClr val="bg1"/>
              </a:solidFill>
            </a:ln>
          </p:spPr>
          <p:txBody>
            <a:bodyPr vert="horz" lIns="91440" tIns="45720" rIns="91440" bIns="45720" rtlCol="0" anchor="b" anchorCtr="0">
              <a:normAutofit lnSpcReduction="100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700" b="1" dirty="0" smtClean="0">
                  <a:solidFill>
                    <a:schemeClr val="accent6">
                      <a:lumMod val="75000"/>
                    </a:schemeClr>
                  </a:solidFill>
                </a:rPr>
                <a:t>J. H. Paton </a:t>
              </a:r>
              <a:endParaRPr lang="en-US" sz="2700" b="1" i="1" dirty="0">
                <a:solidFill>
                  <a:schemeClr val="accent6">
                    <a:lumMod val="75000"/>
                  </a:schemeClr>
                </a:solidFill>
              </a:endParaRPr>
            </a:p>
          </p:txBody>
        </p:sp>
      </p:grpSp>
    </p:spTree>
    <p:extLst>
      <p:ext uri="{BB962C8B-B14F-4D97-AF65-F5344CB8AC3E}">
        <p14:creationId xmlns:p14="http://schemas.microsoft.com/office/powerpoint/2010/main" val="14822356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469" y="1568815"/>
            <a:ext cx="3733800" cy="3748796"/>
          </a:xfrm>
          <a:prstGeom prst="rect">
            <a:avLst/>
          </a:prstGeom>
        </p:spPr>
      </p:pic>
      <p:sp>
        <p:nvSpPr>
          <p:cNvPr id="10" name="Line Callout 1 9"/>
          <p:cNvSpPr/>
          <p:nvPr/>
        </p:nvSpPr>
        <p:spPr>
          <a:xfrm>
            <a:off x="609600" y="2209800"/>
            <a:ext cx="1676400" cy="685800"/>
          </a:xfrm>
          <a:prstGeom prst="borderCallout1">
            <a:avLst>
              <a:gd name="adj1" fmla="val -234"/>
              <a:gd name="adj2" fmla="val 99241"/>
              <a:gd name="adj3" fmla="val 82455"/>
              <a:gd name="adj4" fmla="val 129554"/>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“M”</a:t>
            </a:r>
            <a:endParaRPr lang="en-US" sz="2000" dirty="0">
              <a:solidFill>
                <a:srgbClr val="FFFFFF"/>
              </a:solidFill>
            </a:endParaRPr>
          </a:p>
        </p:txBody>
      </p:sp>
      <p:sp>
        <p:nvSpPr>
          <p:cNvPr id="12" name="Line Callout 1 11"/>
          <p:cNvSpPr/>
          <p:nvPr/>
        </p:nvSpPr>
        <p:spPr>
          <a:xfrm>
            <a:off x="609600" y="3505200"/>
            <a:ext cx="1676400" cy="643676"/>
          </a:xfrm>
          <a:prstGeom prst="borderCallout1">
            <a:avLst>
              <a:gd name="adj1" fmla="val 2727"/>
              <a:gd name="adj2" fmla="val 98505"/>
              <a:gd name="adj3" fmla="val 64275"/>
              <a:gd name="adj4" fmla="val 130658"/>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“N”</a:t>
            </a:r>
            <a:endParaRPr lang="en-US" sz="2000" dirty="0">
              <a:solidFill>
                <a:srgbClr val="FFFFFF"/>
              </a:solidFill>
            </a:endParaRPr>
          </a:p>
        </p:txBody>
      </p:sp>
      <p:sp>
        <p:nvSpPr>
          <p:cNvPr id="13" name="Rectangle 12"/>
          <p:cNvSpPr/>
          <p:nvPr/>
        </p:nvSpPr>
        <p:spPr>
          <a:xfrm>
            <a:off x="1219200" y="308127"/>
            <a:ext cx="6705600" cy="1260688"/>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This partial pyramid n, m, p, q united represents the </a:t>
            </a:r>
            <a:r>
              <a:rPr lang="en-US" sz="2000" u="sng" dirty="0" smtClean="0">
                <a:solidFill>
                  <a:srgbClr val="FFFFFF"/>
                </a:solidFill>
              </a:rPr>
              <a:t>Nominal</a:t>
            </a:r>
            <a:r>
              <a:rPr lang="en-US" sz="2000" dirty="0" smtClean="0">
                <a:solidFill>
                  <a:srgbClr val="FFFFFF"/>
                </a:solidFill>
              </a:rPr>
              <a:t> Church down through the gospel age, claiming to be the body of Christ.  </a:t>
            </a:r>
          </a:p>
        </p:txBody>
      </p:sp>
      <p:sp>
        <p:nvSpPr>
          <p:cNvPr id="2" name="Slide Number Placeholder 1"/>
          <p:cNvSpPr>
            <a:spLocks noGrp="1"/>
          </p:cNvSpPr>
          <p:nvPr>
            <p:ph type="sldNum" sz="quarter" idx="12"/>
          </p:nvPr>
        </p:nvSpPr>
        <p:spPr/>
        <p:txBody>
          <a:bodyPr/>
          <a:lstStyle/>
          <a:p>
            <a:fld id="{1005ECF9-F34D-A640-923E-C5EF64CFCEF2}" type="slidenum">
              <a:rPr lang="en-US" smtClean="0"/>
              <a:t>40</a:t>
            </a:fld>
            <a:endParaRPr lang="en-US"/>
          </a:p>
        </p:txBody>
      </p:sp>
      <p:grpSp>
        <p:nvGrpSpPr>
          <p:cNvPr id="8" name="Group 7"/>
          <p:cNvGrpSpPr/>
          <p:nvPr/>
        </p:nvGrpSpPr>
        <p:grpSpPr>
          <a:xfrm>
            <a:off x="4821291" y="1905000"/>
            <a:ext cx="4247742" cy="3048000"/>
            <a:chOff x="4821291" y="1905000"/>
            <a:chExt cx="4247742" cy="3048000"/>
          </a:xfrm>
        </p:grpSpPr>
        <p:sp>
          <p:nvSpPr>
            <p:cNvPr id="6" name="Left Arrow 5"/>
            <p:cNvSpPr/>
            <p:nvPr/>
          </p:nvSpPr>
          <p:spPr>
            <a:xfrm>
              <a:off x="4821291" y="2362200"/>
              <a:ext cx="12954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a:t>
              </a:r>
              <a:endParaRPr lang="en-US" sz="2400" dirty="0"/>
            </a:p>
          </p:txBody>
        </p:sp>
        <p:sp>
          <p:nvSpPr>
            <p:cNvPr id="15" name="Rectangle 14"/>
            <p:cNvSpPr/>
            <p:nvPr/>
          </p:nvSpPr>
          <p:spPr>
            <a:xfrm>
              <a:off x="6630633" y="1905000"/>
              <a:ext cx="2438400" cy="30480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Matt 25:1-3 “And five of them were wise, and five were foolish.  They that were foolish took their lamps, and took no oil with them.”</a:t>
              </a:r>
            </a:p>
          </p:txBody>
        </p:sp>
      </p:grpSp>
      <p:grpSp>
        <p:nvGrpSpPr>
          <p:cNvPr id="18" name="Group 17"/>
          <p:cNvGrpSpPr/>
          <p:nvPr/>
        </p:nvGrpSpPr>
        <p:grpSpPr>
          <a:xfrm>
            <a:off x="4833094" y="2590800"/>
            <a:ext cx="4051310" cy="1676400"/>
            <a:chOff x="4833094" y="2590800"/>
            <a:chExt cx="4051310" cy="1676400"/>
          </a:xfrm>
        </p:grpSpPr>
        <p:sp>
          <p:nvSpPr>
            <p:cNvPr id="9" name="Left Arrow 8"/>
            <p:cNvSpPr/>
            <p:nvPr/>
          </p:nvSpPr>
          <p:spPr>
            <a:xfrm>
              <a:off x="4833094" y="3810000"/>
              <a:ext cx="12954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q</a:t>
              </a:r>
              <a:endParaRPr lang="en-US" sz="2400" dirty="0"/>
            </a:p>
          </p:txBody>
        </p:sp>
        <p:sp>
          <p:nvSpPr>
            <p:cNvPr id="17" name="Rectangle 16"/>
            <p:cNvSpPr/>
            <p:nvPr/>
          </p:nvSpPr>
          <p:spPr>
            <a:xfrm>
              <a:off x="6750804" y="2590800"/>
              <a:ext cx="2133600" cy="1606976"/>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Wolves in Sheep’s clothing</a:t>
              </a:r>
            </a:p>
          </p:txBody>
        </p:sp>
      </p:grpSp>
      <p:grpSp>
        <p:nvGrpSpPr>
          <p:cNvPr id="16" name="Group 15"/>
          <p:cNvGrpSpPr/>
          <p:nvPr/>
        </p:nvGrpSpPr>
        <p:grpSpPr>
          <a:xfrm>
            <a:off x="4821291" y="2167298"/>
            <a:ext cx="4082918" cy="2938102"/>
            <a:chOff x="4821291" y="2167298"/>
            <a:chExt cx="4082918" cy="2938102"/>
          </a:xfrm>
        </p:grpSpPr>
        <p:sp>
          <p:nvSpPr>
            <p:cNvPr id="7" name="Left Arrow 6"/>
            <p:cNvSpPr/>
            <p:nvPr/>
          </p:nvSpPr>
          <p:spPr>
            <a:xfrm>
              <a:off x="4821291" y="3048000"/>
              <a:ext cx="12954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a:t>
              </a:r>
              <a:endParaRPr lang="en-US" sz="2400" dirty="0"/>
            </a:p>
          </p:txBody>
        </p:sp>
        <p:sp>
          <p:nvSpPr>
            <p:cNvPr id="14" name="Rectangle 13"/>
            <p:cNvSpPr/>
            <p:nvPr/>
          </p:nvSpPr>
          <p:spPr>
            <a:xfrm>
              <a:off x="6833357" y="2167298"/>
              <a:ext cx="2070852" cy="2938102"/>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Those of the “p” class receive the grace – favor – “justification” of God in vain.  2 Cor. 6:1</a:t>
              </a:r>
            </a:p>
          </p:txBody>
        </p:sp>
      </p:grpSp>
      <p:grpSp>
        <p:nvGrpSpPr>
          <p:cNvPr id="5" name="Group 4"/>
          <p:cNvGrpSpPr/>
          <p:nvPr/>
        </p:nvGrpSpPr>
        <p:grpSpPr>
          <a:xfrm>
            <a:off x="4821291" y="1568815"/>
            <a:ext cx="4135491" cy="3841385"/>
            <a:chOff x="4724400" y="1568815"/>
            <a:chExt cx="4135491" cy="3841385"/>
          </a:xfrm>
        </p:grpSpPr>
        <p:sp>
          <p:nvSpPr>
            <p:cNvPr id="4" name="Left Arrow 3"/>
            <p:cNvSpPr/>
            <p:nvPr/>
          </p:nvSpPr>
          <p:spPr>
            <a:xfrm>
              <a:off x="4724400" y="2133600"/>
              <a:ext cx="12954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n</a:t>
              </a:r>
              <a:endParaRPr lang="en-US" sz="2400" dirty="0"/>
            </a:p>
          </p:txBody>
        </p:sp>
        <p:sp>
          <p:nvSpPr>
            <p:cNvPr id="11" name="Rectangle 10"/>
            <p:cNvSpPr/>
            <p:nvPr/>
          </p:nvSpPr>
          <p:spPr>
            <a:xfrm>
              <a:off x="6553200" y="1568815"/>
              <a:ext cx="2306691" cy="3841385"/>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The “little flock” of consecrated children of the heavenly father down through the Gospel Age.  </a:t>
              </a:r>
            </a:p>
            <a:p>
              <a:pPr algn="ctr"/>
              <a:endParaRPr lang="en-US" sz="2000" dirty="0">
                <a:solidFill>
                  <a:srgbClr val="FFFFFF"/>
                </a:solidFill>
              </a:endParaRPr>
            </a:p>
            <a:p>
              <a:pPr algn="ctr"/>
              <a:r>
                <a:rPr lang="en-US" sz="2000" dirty="0" smtClean="0">
                  <a:solidFill>
                    <a:srgbClr val="FFFFFF"/>
                  </a:solidFill>
                </a:rPr>
                <a:t>Rev. 2:10 Be thou faithful unto death and I will give thee a crown of life</a:t>
              </a:r>
            </a:p>
          </p:txBody>
        </p:sp>
      </p:grpSp>
    </p:spTree>
    <p:extLst>
      <p:ext uri="{BB962C8B-B14F-4D97-AF65-F5344CB8AC3E}">
        <p14:creationId xmlns:p14="http://schemas.microsoft.com/office/powerpoint/2010/main" val="3616665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1+#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39" y="1504582"/>
            <a:ext cx="8043719" cy="4851768"/>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
        <p:nvSpPr>
          <p:cNvPr id="7" name="Rectangle 6"/>
          <p:cNvSpPr/>
          <p:nvPr/>
        </p:nvSpPr>
        <p:spPr>
          <a:xfrm>
            <a:off x="550140" y="228600"/>
            <a:ext cx="8043719" cy="523220"/>
          </a:xfrm>
          <a:prstGeom prst="rect">
            <a:avLst/>
          </a:prstGeom>
          <a:ln>
            <a:solidFill>
              <a:schemeClr val="bg2">
                <a:lumMod val="60000"/>
                <a:lumOff val="40000"/>
              </a:schemeClr>
            </a:solidFill>
          </a:ln>
        </p:spPr>
        <p:txBody>
          <a:bodyPr wrap="square">
            <a:spAutoFit/>
          </a:bodyPr>
          <a:lstStyle/>
          <a:p>
            <a:pPr algn="ctr"/>
            <a:r>
              <a:rPr lang="en-US" sz="2800" b="1" dirty="0" smtClean="0">
                <a:solidFill>
                  <a:srgbClr val="FAC090"/>
                </a:solidFill>
              </a:rPr>
              <a:t>END OF PART I</a:t>
            </a:r>
            <a:endParaRPr lang="en-US" sz="2800" b="1" dirty="0">
              <a:solidFill>
                <a:srgbClr val="FAC090"/>
              </a:solidFill>
            </a:endParaRPr>
          </a:p>
        </p:txBody>
      </p:sp>
      <p:sp>
        <p:nvSpPr>
          <p:cNvPr id="2" name="Slide Number Placeholder 1"/>
          <p:cNvSpPr>
            <a:spLocks noGrp="1"/>
          </p:cNvSpPr>
          <p:nvPr>
            <p:ph type="sldNum" sz="quarter" idx="12"/>
          </p:nvPr>
        </p:nvSpPr>
        <p:spPr/>
        <p:txBody>
          <a:bodyPr/>
          <a:lstStyle/>
          <a:p>
            <a:fld id="{1005ECF9-F34D-A640-923E-C5EF64CFCEF2}" type="slidenum">
              <a:rPr lang="en-US" smtClean="0"/>
              <a:t>41</a:t>
            </a:fld>
            <a:endParaRPr lang="en-US"/>
          </a:p>
        </p:txBody>
      </p:sp>
    </p:spTree>
    <p:extLst>
      <p:ext uri="{BB962C8B-B14F-4D97-AF65-F5344CB8AC3E}">
        <p14:creationId xmlns:p14="http://schemas.microsoft.com/office/powerpoint/2010/main" val="3438762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38400" y="381000"/>
            <a:ext cx="4343400" cy="457200"/>
          </a:xfrm>
          <a:prstGeom prst="rect">
            <a:avLst/>
          </a:prstGeom>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From “The Three Worlds”</a:t>
            </a:r>
            <a:endParaRPr lang="en-US" sz="2400" dirty="0"/>
          </a:p>
        </p:txBody>
      </p:sp>
      <p:grpSp>
        <p:nvGrpSpPr>
          <p:cNvPr id="3" name="Group 2"/>
          <p:cNvGrpSpPr/>
          <p:nvPr/>
        </p:nvGrpSpPr>
        <p:grpSpPr>
          <a:xfrm>
            <a:off x="609600" y="1066800"/>
            <a:ext cx="7848600" cy="5358832"/>
            <a:chOff x="609600" y="1066800"/>
            <a:chExt cx="7848600" cy="5358832"/>
          </a:xfrm>
        </p:grpSpPr>
        <p:grpSp>
          <p:nvGrpSpPr>
            <p:cNvPr id="14" name="Group 13"/>
            <p:cNvGrpSpPr/>
            <p:nvPr/>
          </p:nvGrpSpPr>
          <p:grpSpPr>
            <a:xfrm>
              <a:off x="609600" y="1066800"/>
              <a:ext cx="3735691" cy="4148064"/>
              <a:chOff x="775614" y="990638"/>
              <a:chExt cx="3735691" cy="4148064"/>
            </a:xfrm>
          </p:grpSpPr>
          <p:sp>
            <p:nvSpPr>
              <p:cNvPr id="8" name="Title 1"/>
              <p:cNvSpPr txBox="1">
                <a:spLocks/>
              </p:cNvSpPr>
              <p:nvPr/>
            </p:nvSpPr>
            <p:spPr>
              <a:xfrm>
                <a:off x="775614" y="990638"/>
                <a:ext cx="3214014" cy="463711"/>
              </a:xfrm>
              <a:prstGeom prst="rect">
                <a:avLst/>
              </a:prstGeom>
              <a:solidFill>
                <a:schemeClr val="accent1"/>
              </a:solidFill>
              <a:ln w="44450">
                <a:solidFill>
                  <a:schemeClr val="accent1"/>
                </a:solidFill>
              </a:ln>
              <a:effectLst>
                <a:softEdge rad="63500"/>
              </a:effectLst>
            </p:spPr>
            <p:txBody>
              <a:bodyPr vert="horz" lIns="91440" tIns="45720" rIns="91440" bIns="45720" rtlCol="0" anchor="b" anchorCtr="0">
                <a:normAutofit fontScale="92500" lnSpcReduction="100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dirty="0">
                    <a:solidFill>
                      <a:schemeClr val="lt1"/>
                    </a:solidFill>
                    <a:latin typeface="+mn-lt"/>
                    <a:ea typeface="+mn-ea"/>
                    <a:cs typeface="+mn-cs"/>
                  </a:rPr>
                  <a:t>Nelson</a:t>
                </a:r>
                <a:r>
                  <a:rPr lang="en-US" sz="2700" b="1" dirty="0" smtClean="0"/>
                  <a:t> </a:t>
                </a:r>
                <a:r>
                  <a:rPr lang="en-US" sz="2600" dirty="0">
                    <a:solidFill>
                      <a:schemeClr val="lt1"/>
                    </a:solidFill>
                    <a:latin typeface="+mn-lt"/>
                    <a:ea typeface="+mn-ea"/>
                    <a:cs typeface="+mn-cs"/>
                  </a:rPr>
                  <a:t>Barbour</a:t>
                </a:r>
              </a:p>
            </p:txBody>
          </p:sp>
          <p:pic>
            <p:nvPicPr>
              <p:cNvPr id="12" name="Picture 11"/>
              <p:cNvPicPr>
                <a:picLocks noChangeAspect="1"/>
              </p:cNvPicPr>
              <p:nvPr/>
            </p:nvPicPr>
            <p:blipFill>
              <a:blip r:embed="rId3"/>
              <a:stretch>
                <a:fillRect/>
              </a:stretch>
            </p:blipFill>
            <p:spPr>
              <a:xfrm>
                <a:off x="1156614" y="1733183"/>
                <a:ext cx="3354691" cy="3405519"/>
              </a:xfrm>
              <a:prstGeom prst="rect">
                <a:avLst/>
              </a:prstGeom>
            </p:spPr>
          </p:pic>
        </p:grpSp>
        <p:grpSp>
          <p:nvGrpSpPr>
            <p:cNvPr id="15" name="Group 14"/>
            <p:cNvGrpSpPr/>
            <p:nvPr/>
          </p:nvGrpSpPr>
          <p:grpSpPr>
            <a:xfrm>
              <a:off x="5334000" y="1066800"/>
              <a:ext cx="3124200" cy="5358832"/>
              <a:chOff x="5161888" y="762000"/>
              <a:chExt cx="3124200" cy="5358832"/>
            </a:xfrm>
          </p:grpSpPr>
          <p:sp>
            <p:nvSpPr>
              <p:cNvPr id="11" name="Title 1"/>
              <p:cNvSpPr txBox="1">
                <a:spLocks/>
              </p:cNvSpPr>
              <p:nvPr/>
            </p:nvSpPr>
            <p:spPr>
              <a:xfrm>
                <a:off x="5236182" y="762000"/>
                <a:ext cx="2975613" cy="463711"/>
              </a:xfrm>
              <a:prstGeom prst="rect">
                <a:avLst/>
              </a:prstGeom>
              <a:solidFill>
                <a:schemeClr val="accent1"/>
              </a:solidFill>
              <a:ln w="44450">
                <a:solidFill>
                  <a:schemeClr val="accent1"/>
                </a:solidFill>
              </a:ln>
              <a:effectLst>
                <a:softEdge rad="63500"/>
              </a:effectLst>
            </p:spPr>
            <p:txBody>
              <a:bodyPr vert="horz" lIns="91440" tIns="45720" rIns="91440" bIns="45720" rtlCol="0" anchor="b" anchorCtr="0">
                <a:normAutofit lnSpcReduction="10000"/>
              </a:bodyPr>
              <a:lstStyle>
                <a:defPPr>
                  <a:defRPr lang="en-US"/>
                </a:defPPr>
                <a:lvl1pPr algn="ctr" defTabSz="914400">
                  <a:spcBef>
                    <a:spcPct val="0"/>
                  </a:spcBef>
                  <a:buNone/>
                  <a:defRPr sz="2600" cap="all" spc="300" baseline="0">
                    <a:solidFill>
                      <a:schemeClr val="l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C.T. Russell</a:t>
                </a: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4990" r="5623" b="4531"/>
              <a:stretch/>
            </p:blipFill>
            <p:spPr>
              <a:xfrm>
                <a:off x="5161888" y="1733546"/>
                <a:ext cx="3124200" cy="4387286"/>
              </a:xfrm>
              <a:prstGeom prst="ellipse">
                <a:avLst/>
              </a:prstGeom>
              <a:ln w="63500" cap="rnd">
                <a:no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grpSp>
      </p:grpSp>
      <p:sp>
        <p:nvSpPr>
          <p:cNvPr id="4" name="Slide Number Placeholder 3"/>
          <p:cNvSpPr>
            <a:spLocks noGrp="1"/>
          </p:cNvSpPr>
          <p:nvPr>
            <p:ph type="sldNum" sz="quarter" idx="12"/>
          </p:nvPr>
        </p:nvSpPr>
        <p:spPr/>
        <p:txBody>
          <a:bodyPr/>
          <a:lstStyle/>
          <a:p>
            <a:fld id="{1005ECF9-F34D-A640-923E-C5EF64CFCEF2}" type="slidenum">
              <a:rPr lang="en-US" smtClean="0"/>
              <a:t>5</a:t>
            </a:fld>
            <a:endParaRPr lang="en-US"/>
          </a:p>
        </p:txBody>
      </p:sp>
      <p:sp>
        <p:nvSpPr>
          <p:cNvPr id="16" name="Oval 15"/>
          <p:cNvSpPr/>
          <p:nvPr/>
        </p:nvSpPr>
        <p:spPr>
          <a:xfrm>
            <a:off x="4191000" y="6142604"/>
            <a:ext cx="557213" cy="566056"/>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055393" y="5859576"/>
            <a:ext cx="557213" cy="566056"/>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2356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971800" y="381000"/>
            <a:ext cx="3276600" cy="5835086"/>
            <a:chOff x="2971800" y="381000"/>
            <a:chExt cx="3276600" cy="5835086"/>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990" r="5623" b="4531"/>
            <a:stretch/>
          </p:blipFill>
          <p:spPr>
            <a:xfrm>
              <a:off x="3048000" y="1828800"/>
              <a:ext cx="3124200" cy="4387286"/>
            </a:xfrm>
            <a:prstGeom prst="ellipse">
              <a:avLst/>
            </a:prstGeom>
            <a:ln w="22225" cap="rnd">
              <a:solidFill>
                <a:schemeClr val="bg1">
                  <a:alpha val="97000"/>
                </a:schemeClr>
              </a:solid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3" name="Title 1"/>
            <p:cNvSpPr txBox="1">
              <a:spLocks/>
            </p:cNvSpPr>
            <p:nvPr/>
          </p:nvSpPr>
          <p:spPr>
            <a:xfrm>
              <a:off x="2971800" y="381000"/>
              <a:ext cx="3276600" cy="1233069"/>
            </a:xfrm>
            <a:prstGeom prst="rect">
              <a:avLst/>
            </a:prstGeom>
            <a:solidFill>
              <a:schemeClr val="bg1"/>
            </a:solidFill>
            <a:ln>
              <a:solidFill>
                <a:schemeClr val="bg1"/>
              </a:solidFill>
            </a:ln>
            <a:effectLst>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2800" dirty="0" smtClean="0">
                <a:solidFill>
                  <a:schemeClr val="accent6">
                    <a:lumMod val="60000"/>
                    <a:lumOff val="40000"/>
                  </a:schemeClr>
                </a:solidFill>
              </a:endParaRPr>
            </a:p>
            <a:p>
              <a:r>
                <a:rPr lang="en-US" sz="2800" dirty="0" smtClean="0">
                  <a:solidFill>
                    <a:schemeClr val="accent6">
                      <a:lumMod val="60000"/>
                      <a:lumOff val="40000"/>
                    </a:schemeClr>
                  </a:solidFill>
                </a:rPr>
                <a:t>CHARLES</a:t>
              </a:r>
              <a:r>
                <a:rPr lang="en-US" sz="2800" dirty="0">
                  <a:solidFill>
                    <a:schemeClr val="accent6">
                      <a:lumMod val="60000"/>
                      <a:lumOff val="40000"/>
                    </a:schemeClr>
                  </a:solidFill>
                </a:rPr>
                <a:t/>
              </a:r>
              <a:br>
                <a:rPr lang="en-US" sz="2800" dirty="0">
                  <a:solidFill>
                    <a:schemeClr val="accent6">
                      <a:lumMod val="60000"/>
                      <a:lumOff val="40000"/>
                    </a:schemeClr>
                  </a:solidFill>
                </a:rPr>
              </a:br>
              <a:r>
                <a:rPr lang="en-US" sz="2800" dirty="0" smtClean="0">
                  <a:solidFill>
                    <a:schemeClr val="accent6">
                      <a:lumMod val="60000"/>
                      <a:lumOff val="40000"/>
                    </a:schemeClr>
                  </a:solidFill>
                </a:rPr>
                <a:t>RUSSELL</a:t>
              </a:r>
            </a:p>
            <a:p>
              <a:endParaRPr lang="en-US" sz="2800" dirty="0">
                <a:solidFill>
                  <a:schemeClr val="accent6">
                    <a:lumMod val="60000"/>
                    <a:lumOff val="40000"/>
                  </a:schemeClr>
                </a:solidFill>
              </a:endParaRPr>
            </a:p>
          </p:txBody>
        </p:sp>
      </p:grpSp>
      <p:sp>
        <p:nvSpPr>
          <p:cNvPr id="5" name="Rectangle 4"/>
          <p:cNvSpPr/>
          <p:nvPr/>
        </p:nvSpPr>
        <p:spPr>
          <a:xfrm>
            <a:off x="492045" y="1275205"/>
            <a:ext cx="8270955" cy="2492990"/>
          </a:xfrm>
          <a:prstGeom prst="rect">
            <a:avLst/>
          </a:prstGeom>
          <a:solidFill>
            <a:schemeClr val="accent1"/>
          </a:solidFill>
          <a:ln>
            <a:solidFill>
              <a:schemeClr val="bg2">
                <a:lumMod val="60000"/>
                <a:lumOff val="40000"/>
              </a:schemeClr>
            </a:solidFill>
          </a:ln>
          <a:effectLst>
            <a:softEdge rad="177800"/>
          </a:effectLst>
        </p:spPr>
        <p:txBody>
          <a:bodyPr wrap="square">
            <a:spAutoFit/>
          </a:bodyPr>
          <a:lstStyle/>
          <a:p>
            <a:pPr algn="ctr"/>
            <a:endParaRPr lang="en-US" sz="2000" dirty="0" smtClean="0">
              <a:solidFill>
                <a:schemeClr val="accent5">
                  <a:lumMod val="60000"/>
                  <a:lumOff val="40000"/>
                </a:schemeClr>
              </a:solidFill>
            </a:endParaRPr>
          </a:p>
          <a:p>
            <a:pPr algn="ctr"/>
            <a:r>
              <a:rPr lang="en-US" sz="3200" dirty="0" smtClean="0"/>
              <a:t>The “CHART OF THE AGES” first appeared in “Food for Thinking Christians” </a:t>
            </a:r>
          </a:p>
          <a:p>
            <a:pPr algn="ctr"/>
            <a:r>
              <a:rPr lang="en-US" sz="3200" dirty="0" smtClean="0"/>
              <a:t>in the July and August issue (1881)</a:t>
            </a:r>
          </a:p>
          <a:p>
            <a:pPr algn="ctr"/>
            <a:r>
              <a:rPr lang="en-US" sz="2000" dirty="0" smtClean="0"/>
              <a:t>(What is the difference between this chart and the previous three?)</a:t>
            </a:r>
          </a:p>
          <a:p>
            <a:pPr algn="ctr"/>
            <a:endParaRPr lang="en-US" sz="2000" dirty="0">
              <a:solidFill>
                <a:schemeClr val="accent5">
                  <a:lumMod val="60000"/>
                  <a:lumOff val="40000"/>
                </a:schemeClr>
              </a:solidFill>
            </a:endParaRPr>
          </a:p>
        </p:txBody>
      </p:sp>
      <p:sp>
        <p:nvSpPr>
          <p:cNvPr id="6" name="Rectangle 5"/>
          <p:cNvSpPr/>
          <p:nvPr/>
        </p:nvSpPr>
        <p:spPr>
          <a:xfrm>
            <a:off x="492045" y="3758386"/>
            <a:ext cx="8270955" cy="1692771"/>
          </a:xfrm>
          <a:prstGeom prst="rect">
            <a:avLst/>
          </a:prstGeom>
          <a:solidFill>
            <a:schemeClr val="accent1"/>
          </a:solidFill>
          <a:ln>
            <a:solidFill>
              <a:schemeClr val="bg2">
                <a:lumMod val="60000"/>
                <a:lumOff val="40000"/>
              </a:schemeClr>
            </a:solidFill>
          </a:ln>
          <a:effectLst>
            <a:softEdge rad="177800"/>
          </a:effectLst>
        </p:spPr>
        <p:txBody>
          <a:bodyPr wrap="square">
            <a:spAutoFit/>
          </a:bodyPr>
          <a:lstStyle/>
          <a:p>
            <a:pPr algn="ctr"/>
            <a:endParaRPr lang="en-US" sz="2000" dirty="0" smtClean="0">
              <a:solidFill>
                <a:schemeClr val="accent5">
                  <a:lumMod val="60000"/>
                  <a:lumOff val="40000"/>
                </a:schemeClr>
              </a:solidFill>
            </a:endParaRPr>
          </a:p>
          <a:p>
            <a:pPr algn="ctr"/>
            <a:r>
              <a:rPr lang="en-US" sz="3200" dirty="0" smtClean="0"/>
              <a:t>What hast thou that thou didst not receive…</a:t>
            </a:r>
          </a:p>
          <a:p>
            <a:pPr algn="ctr"/>
            <a:r>
              <a:rPr lang="en-US" sz="3200" dirty="0" smtClean="0"/>
              <a:t>(I COR. 4:7)</a:t>
            </a:r>
          </a:p>
          <a:p>
            <a:pPr algn="ctr"/>
            <a:endParaRPr lang="en-US" sz="2000" dirty="0">
              <a:solidFill>
                <a:schemeClr val="accent5">
                  <a:lumMod val="60000"/>
                  <a:lumOff val="40000"/>
                </a:schemeClr>
              </a:solidFill>
            </a:endParaRPr>
          </a:p>
        </p:txBody>
      </p:sp>
      <p:sp>
        <p:nvSpPr>
          <p:cNvPr id="7" name="Slide Number Placeholder 6"/>
          <p:cNvSpPr>
            <a:spLocks noGrp="1"/>
          </p:cNvSpPr>
          <p:nvPr>
            <p:ph type="sldNum" sz="quarter" idx="12"/>
          </p:nvPr>
        </p:nvSpPr>
        <p:spPr/>
        <p:txBody>
          <a:bodyPr/>
          <a:lstStyle/>
          <a:p>
            <a:fld id="{1005ECF9-F34D-A640-923E-C5EF64CFCEF2}" type="slidenum">
              <a:rPr lang="en-US" smtClean="0"/>
              <a:t>6</a:t>
            </a:fld>
            <a:endParaRPr lang="en-US"/>
          </a:p>
        </p:txBody>
      </p:sp>
    </p:spTree>
    <p:extLst>
      <p:ext uri="{BB962C8B-B14F-4D97-AF65-F5344CB8AC3E}">
        <p14:creationId xmlns:p14="http://schemas.microsoft.com/office/powerpoint/2010/main" val="35267648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19115"/>
            <a:ext cx="8229600" cy="4963887"/>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
        <p:nvSpPr>
          <p:cNvPr id="6" name="Rectangle 5"/>
          <p:cNvSpPr/>
          <p:nvPr/>
        </p:nvSpPr>
        <p:spPr>
          <a:xfrm>
            <a:off x="550140" y="464500"/>
            <a:ext cx="8043719" cy="523220"/>
          </a:xfrm>
          <a:prstGeom prst="rect">
            <a:avLst/>
          </a:prstGeom>
          <a:ln>
            <a:solidFill>
              <a:schemeClr val="bg2">
                <a:lumMod val="60000"/>
                <a:lumOff val="40000"/>
              </a:schemeClr>
            </a:solidFill>
          </a:ln>
        </p:spPr>
        <p:txBody>
          <a:bodyPr wrap="square">
            <a:spAutoFit/>
          </a:bodyPr>
          <a:lstStyle/>
          <a:p>
            <a:pPr algn="ctr"/>
            <a:r>
              <a:rPr lang="en-US" sz="2800" b="1" dirty="0" smtClean="0">
                <a:solidFill>
                  <a:srgbClr val="FAC090"/>
                </a:solidFill>
              </a:rPr>
              <a:t>WHY WAS THE CHART OF THE AGES DEVELOPED?</a:t>
            </a:r>
            <a:endParaRPr lang="en-US" sz="2800" b="1" dirty="0">
              <a:solidFill>
                <a:srgbClr val="FAC090"/>
              </a:solidFill>
            </a:endParaRPr>
          </a:p>
        </p:txBody>
      </p:sp>
      <p:sp>
        <p:nvSpPr>
          <p:cNvPr id="8" name="Rectangle 7"/>
          <p:cNvSpPr/>
          <p:nvPr/>
        </p:nvSpPr>
        <p:spPr>
          <a:xfrm>
            <a:off x="457200" y="2231410"/>
            <a:ext cx="8382000" cy="3108543"/>
          </a:xfrm>
          <a:prstGeom prst="rect">
            <a:avLst/>
          </a:prstGeom>
          <a:solidFill>
            <a:schemeClr val="accent1"/>
          </a:solidFill>
          <a:ln>
            <a:solidFill>
              <a:schemeClr val="bg2">
                <a:lumMod val="60000"/>
                <a:lumOff val="40000"/>
              </a:schemeClr>
            </a:solidFill>
          </a:ln>
          <a:effectLst>
            <a:softEdge rad="203200"/>
          </a:effectLst>
        </p:spPr>
        <p:txBody>
          <a:bodyPr wrap="square">
            <a:spAutoFit/>
          </a:bodyPr>
          <a:lstStyle/>
          <a:p>
            <a:pPr algn="ctr"/>
            <a:endParaRPr lang="en-US" sz="2000" dirty="0" smtClean="0">
              <a:solidFill>
                <a:schemeClr val="accent5">
                  <a:lumMod val="60000"/>
                  <a:lumOff val="40000"/>
                </a:schemeClr>
              </a:solidFill>
            </a:endParaRPr>
          </a:p>
          <a:p>
            <a:pPr algn="ctr"/>
            <a:r>
              <a:rPr lang="en-US" sz="2000" dirty="0"/>
              <a:t>The </a:t>
            </a:r>
            <a:r>
              <a:rPr lang="en-US" sz="2000" b="1" dirty="0">
                <a:solidFill>
                  <a:schemeClr val="accent6">
                    <a:lumMod val="40000"/>
                    <a:lumOff val="60000"/>
                  </a:schemeClr>
                </a:solidFill>
              </a:rPr>
              <a:t>Chart Of The Ages </a:t>
            </a:r>
            <a:r>
              <a:rPr lang="en-US" sz="2000" dirty="0"/>
              <a:t>was developed in order to aid the mind, through the </a:t>
            </a:r>
            <a:r>
              <a:rPr lang="en-US" sz="2000" dirty="0" smtClean="0"/>
              <a:t>eye (a visual aid), </a:t>
            </a:r>
          </a:p>
          <a:p>
            <a:pPr algn="ctr"/>
            <a:endParaRPr lang="en-US" sz="800" dirty="0" smtClean="0"/>
          </a:p>
          <a:p>
            <a:pPr marL="457200" indent="-457200" algn="ctr">
              <a:buFont typeface="+mj-lt"/>
              <a:buAutoNum type="arabicPeriod"/>
            </a:pPr>
            <a:r>
              <a:rPr lang="en-US" sz="2000" dirty="0"/>
              <a:t>I</a:t>
            </a:r>
            <a:r>
              <a:rPr lang="en-US" sz="2000" dirty="0" smtClean="0"/>
              <a:t>n </a:t>
            </a:r>
            <a:r>
              <a:rPr lang="en-US" sz="2000" dirty="0"/>
              <a:t>understanding something of the </a:t>
            </a:r>
            <a:r>
              <a:rPr lang="en-US" sz="2000" b="1" dirty="0">
                <a:solidFill>
                  <a:schemeClr val="accent6">
                    <a:lumMod val="40000"/>
                    <a:lumOff val="60000"/>
                  </a:schemeClr>
                </a:solidFill>
              </a:rPr>
              <a:t>progressive</a:t>
            </a:r>
            <a:r>
              <a:rPr lang="en-US" sz="2000" b="1" dirty="0"/>
              <a:t> </a:t>
            </a:r>
            <a:r>
              <a:rPr lang="en-US" sz="2000" b="1" dirty="0">
                <a:solidFill>
                  <a:schemeClr val="accent6">
                    <a:lumMod val="40000"/>
                    <a:lumOff val="60000"/>
                  </a:schemeClr>
                </a:solidFill>
              </a:rPr>
              <a:t>character</a:t>
            </a:r>
            <a:r>
              <a:rPr lang="en-US" sz="2000" b="1" dirty="0"/>
              <a:t> </a:t>
            </a:r>
            <a:r>
              <a:rPr lang="en-US" sz="2000" dirty="0"/>
              <a:t>of God's plan</a:t>
            </a:r>
            <a:r>
              <a:rPr lang="en-US" sz="2000" dirty="0" smtClean="0"/>
              <a:t>…</a:t>
            </a:r>
          </a:p>
          <a:p>
            <a:pPr algn="ctr"/>
            <a:endParaRPr lang="en-US" sz="800" dirty="0" smtClean="0"/>
          </a:p>
          <a:p>
            <a:pPr marL="457200" indent="-457200" algn="ctr">
              <a:buFont typeface="+mj-lt"/>
              <a:buAutoNum type="arabicPeriod"/>
            </a:pPr>
            <a:r>
              <a:rPr lang="en-US" sz="2000" dirty="0">
                <a:solidFill>
                  <a:srgbClr val="FFFFFF"/>
                </a:solidFill>
              </a:rPr>
              <a:t>A</a:t>
            </a:r>
            <a:r>
              <a:rPr lang="en-US" sz="2000" dirty="0" smtClean="0">
                <a:solidFill>
                  <a:srgbClr val="FFFFFF"/>
                </a:solidFill>
              </a:rPr>
              <a:t>nd </a:t>
            </a:r>
            <a:r>
              <a:rPr lang="en-US" sz="2000" dirty="0"/>
              <a:t>the </a:t>
            </a:r>
            <a:r>
              <a:rPr lang="en-US" sz="2000" b="1" dirty="0">
                <a:solidFill>
                  <a:schemeClr val="accent6">
                    <a:lumMod val="40000"/>
                    <a:lumOff val="60000"/>
                  </a:schemeClr>
                </a:solidFill>
              </a:rPr>
              <a:t>progressive</a:t>
            </a:r>
            <a:r>
              <a:rPr lang="en-US" sz="2000" b="1" dirty="0">
                <a:solidFill>
                  <a:schemeClr val="tx2">
                    <a:lumMod val="90000"/>
                  </a:schemeClr>
                </a:solidFill>
              </a:rPr>
              <a:t> </a:t>
            </a:r>
            <a:r>
              <a:rPr lang="en-US" sz="2000" b="1" dirty="0">
                <a:solidFill>
                  <a:schemeClr val="accent6">
                    <a:lumMod val="40000"/>
                    <a:lumOff val="60000"/>
                  </a:schemeClr>
                </a:solidFill>
              </a:rPr>
              <a:t>steps</a:t>
            </a:r>
            <a:r>
              <a:rPr lang="en-US" sz="2000" b="1" dirty="0">
                <a:solidFill>
                  <a:schemeClr val="tx2">
                    <a:lumMod val="90000"/>
                  </a:schemeClr>
                </a:solidFill>
              </a:rPr>
              <a:t> </a:t>
            </a:r>
            <a:r>
              <a:rPr lang="en-US" sz="2000" dirty="0"/>
              <a:t>which must be taken by all who ever attain the complete "change" from the human to the divine nature</a:t>
            </a:r>
            <a:r>
              <a:rPr lang="en-US" sz="2000" dirty="0" smtClean="0"/>
              <a:t>.</a:t>
            </a:r>
          </a:p>
          <a:p>
            <a:pPr algn="ctr"/>
            <a:endParaRPr lang="en-US" sz="2000" dirty="0"/>
          </a:p>
          <a:p>
            <a:pPr algn="ctr"/>
            <a:r>
              <a:rPr lang="en-US" sz="2000" dirty="0" smtClean="0"/>
              <a:t>(Let us remember these two points)</a:t>
            </a:r>
          </a:p>
          <a:p>
            <a:pPr algn="ctr"/>
            <a:endParaRPr lang="en-US" sz="2000" dirty="0">
              <a:solidFill>
                <a:schemeClr val="accent5">
                  <a:lumMod val="60000"/>
                  <a:lumOff val="40000"/>
                </a:schemeClr>
              </a:solidFill>
            </a:endParaRPr>
          </a:p>
        </p:txBody>
      </p:sp>
      <p:sp>
        <p:nvSpPr>
          <p:cNvPr id="2" name="Slide Number Placeholder 1"/>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7</a:t>
            </a:fld>
            <a:endParaRPr kumimoji="0" lang="en-US"/>
          </a:p>
        </p:txBody>
      </p:sp>
    </p:spTree>
    <p:extLst>
      <p:ext uri="{BB962C8B-B14F-4D97-AF65-F5344CB8AC3E}">
        <p14:creationId xmlns:p14="http://schemas.microsoft.com/office/powerpoint/2010/main" val="2850101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45" y="1411969"/>
            <a:ext cx="8270955" cy="4988831"/>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
        <p:nvSpPr>
          <p:cNvPr id="6" name="Rectangle 5"/>
          <p:cNvSpPr/>
          <p:nvPr/>
        </p:nvSpPr>
        <p:spPr>
          <a:xfrm>
            <a:off x="550140" y="464500"/>
            <a:ext cx="8043719" cy="523220"/>
          </a:xfrm>
          <a:prstGeom prst="rect">
            <a:avLst/>
          </a:prstGeom>
          <a:ln>
            <a:solidFill>
              <a:schemeClr val="bg2">
                <a:lumMod val="60000"/>
                <a:lumOff val="40000"/>
              </a:schemeClr>
            </a:solidFill>
          </a:ln>
        </p:spPr>
        <p:txBody>
          <a:bodyPr wrap="square">
            <a:spAutoFit/>
          </a:bodyPr>
          <a:lstStyle/>
          <a:p>
            <a:pPr algn="ctr"/>
            <a:r>
              <a:rPr lang="en-US" sz="2800" b="1" dirty="0" smtClean="0">
                <a:solidFill>
                  <a:srgbClr val="FAC090"/>
                </a:solidFill>
              </a:rPr>
              <a:t>WHAT IS THAT CHART ON YOUR WALL?</a:t>
            </a:r>
            <a:endParaRPr lang="en-US" sz="2800" b="1" dirty="0">
              <a:solidFill>
                <a:srgbClr val="FAC090"/>
              </a:solidFill>
            </a:endParaRPr>
          </a:p>
        </p:txBody>
      </p:sp>
      <p:sp>
        <p:nvSpPr>
          <p:cNvPr id="7" name="Rectangle 6"/>
          <p:cNvSpPr/>
          <p:nvPr/>
        </p:nvSpPr>
        <p:spPr>
          <a:xfrm>
            <a:off x="467852" y="1752600"/>
            <a:ext cx="8270955" cy="2616101"/>
          </a:xfrm>
          <a:prstGeom prst="rect">
            <a:avLst/>
          </a:prstGeom>
          <a:solidFill>
            <a:schemeClr val="accent1"/>
          </a:solidFill>
          <a:ln>
            <a:solidFill>
              <a:schemeClr val="bg2">
                <a:lumMod val="60000"/>
                <a:lumOff val="40000"/>
              </a:schemeClr>
            </a:solidFill>
          </a:ln>
          <a:effectLst>
            <a:softEdge rad="254000"/>
          </a:effectLst>
        </p:spPr>
        <p:txBody>
          <a:bodyPr wrap="square">
            <a:spAutoFit/>
          </a:bodyPr>
          <a:lstStyle/>
          <a:p>
            <a:pPr algn="ctr"/>
            <a:endParaRPr lang="en-US" sz="2000" dirty="0" smtClean="0">
              <a:solidFill>
                <a:srgbClr val="FFFFFF"/>
              </a:solidFill>
            </a:endParaRPr>
          </a:p>
          <a:p>
            <a:pPr algn="ctr"/>
            <a:endParaRPr lang="en-US" sz="800" dirty="0" smtClean="0">
              <a:solidFill>
                <a:srgbClr val="FFFFFF"/>
              </a:solidFill>
            </a:endParaRPr>
          </a:p>
          <a:p>
            <a:pPr algn="ctr"/>
            <a:endParaRPr lang="en-US" sz="800" dirty="0" smtClean="0">
              <a:solidFill>
                <a:srgbClr val="FFFFFF"/>
              </a:solidFill>
            </a:endParaRPr>
          </a:p>
          <a:p>
            <a:pPr algn="ctr"/>
            <a:r>
              <a:rPr lang="en-US" sz="3200" dirty="0" smtClean="0">
                <a:solidFill>
                  <a:srgbClr val="FFFFFF"/>
                </a:solidFill>
              </a:rPr>
              <a:t>This “Chart </a:t>
            </a:r>
            <a:r>
              <a:rPr lang="en-US" sz="3200" dirty="0">
                <a:solidFill>
                  <a:srgbClr val="FFFFFF"/>
                </a:solidFill>
              </a:rPr>
              <a:t>O</a:t>
            </a:r>
            <a:r>
              <a:rPr lang="en-US" sz="3200" dirty="0" smtClean="0">
                <a:solidFill>
                  <a:srgbClr val="FFFFFF"/>
                </a:solidFill>
              </a:rPr>
              <a:t>f </a:t>
            </a:r>
            <a:r>
              <a:rPr lang="en-US" sz="3200" dirty="0">
                <a:solidFill>
                  <a:srgbClr val="FFFFFF"/>
                </a:solidFill>
              </a:rPr>
              <a:t>T</a:t>
            </a:r>
            <a:r>
              <a:rPr lang="en-US" sz="3200" dirty="0" smtClean="0">
                <a:solidFill>
                  <a:srgbClr val="FFFFFF"/>
                </a:solidFill>
              </a:rPr>
              <a:t>he Ages” is an </a:t>
            </a:r>
          </a:p>
          <a:p>
            <a:pPr algn="ctr"/>
            <a:r>
              <a:rPr lang="en-US" sz="3200" dirty="0" smtClean="0">
                <a:solidFill>
                  <a:srgbClr val="FFFFFF"/>
                </a:solidFill>
              </a:rPr>
              <a:t>“illustration of the Plan of God </a:t>
            </a:r>
          </a:p>
          <a:p>
            <a:pPr algn="ctr"/>
            <a:r>
              <a:rPr lang="en-US" sz="3200" dirty="0" smtClean="0">
                <a:solidFill>
                  <a:srgbClr val="FFFFFF"/>
                </a:solidFill>
              </a:rPr>
              <a:t>for the world’s salvation”</a:t>
            </a:r>
          </a:p>
          <a:p>
            <a:pPr algn="ctr"/>
            <a:r>
              <a:rPr lang="en-US" sz="3200" dirty="0" smtClean="0">
                <a:solidFill>
                  <a:srgbClr val="93CDDD"/>
                </a:solidFill>
              </a:rPr>
              <a:t>    </a:t>
            </a:r>
          </a:p>
        </p:txBody>
      </p:sp>
      <p:sp>
        <p:nvSpPr>
          <p:cNvPr id="2" name="Slide Number Placeholder 1"/>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8</a:t>
            </a:fld>
            <a:endParaRPr kumimoji="0" lang="en-US"/>
          </a:p>
        </p:txBody>
      </p:sp>
    </p:spTree>
    <p:extLst>
      <p:ext uri="{BB962C8B-B14F-4D97-AF65-F5344CB8AC3E}">
        <p14:creationId xmlns:p14="http://schemas.microsoft.com/office/powerpoint/2010/main" val="20254321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sp>
        <p:nvSpPr>
          <p:cNvPr id="3" name="Rectangle 2"/>
          <p:cNvSpPr/>
          <p:nvPr/>
        </p:nvSpPr>
        <p:spPr>
          <a:xfrm>
            <a:off x="467852" y="723709"/>
            <a:ext cx="8270955" cy="2554545"/>
          </a:xfrm>
          <a:prstGeom prst="rect">
            <a:avLst/>
          </a:prstGeom>
          <a:solidFill>
            <a:schemeClr val="accent1"/>
          </a:solidFill>
          <a:ln>
            <a:solidFill>
              <a:schemeClr val="bg2">
                <a:lumMod val="60000"/>
                <a:lumOff val="40000"/>
              </a:schemeClr>
            </a:solidFill>
          </a:ln>
          <a:effectLst>
            <a:softEdge rad="254000"/>
          </a:effectLst>
        </p:spPr>
        <p:txBody>
          <a:bodyPr wrap="square">
            <a:spAutoFit/>
          </a:bodyPr>
          <a:lstStyle/>
          <a:p>
            <a:pPr algn="ctr"/>
            <a:endParaRPr lang="en-US" sz="3200" dirty="0" smtClean="0">
              <a:solidFill>
                <a:srgbClr val="93CDDD"/>
              </a:solidFill>
            </a:endParaRPr>
          </a:p>
          <a:p>
            <a:pPr algn="ctr"/>
            <a:r>
              <a:rPr lang="en-US" sz="3200" dirty="0" smtClean="0">
                <a:solidFill>
                  <a:srgbClr val="FFFFFF"/>
                </a:solidFill>
              </a:rPr>
              <a:t>Habakkuk 2:2</a:t>
            </a:r>
            <a:endParaRPr lang="en-US" sz="3200" dirty="0">
              <a:solidFill>
                <a:srgbClr val="FFFFFF"/>
              </a:solidFill>
            </a:endParaRPr>
          </a:p>
          <a:p>
            <a:pPr algn="ctr"/>
            <a:r>
              <a:rPr lang="en-US" sz="3200" dirty="0" smtClean="0">
                <a:solidFill>
                  <a:srgbClr val="FFFFFF"/>
                </a:solidFill>
              </a:rPr>
              <a:t>Write Down the </a:t>
            </a:r>
            <a:r>
              <a:rPr lang="en-US" sz="3200" u="sng" dirty="0" smtClean="0">
                <a:solidFill>
                  <a:srgbClr val="FFFFFF"/>
                </a:solidFill>
              </a:rPr>
              <a:t>Vision</a:t>
            </a:r>
            <a:r>
              <a:rPr lang="en-US" sz="3200" dirty="0" smtClean="0">
                <a:solidFill>
                  <a:srgbClr val="FFFFFF"/>
                </a:solidFill>
              </a:rPr>
              <a:t> and Make it Plain Upon Tables, That Everyone May Read it Fluently.</a:t>
            </a:r>
          </a:p>
          <a:p>
            <a:pPr algn="ctr"/>
            <a:endParaRPr lang="en-US" sz="3200" dirty="0" smtClean="0">
              <a:solidFill>
                <a:srgbClr val="FAC090"/>
              </a:solidFill>
            </a:endParaRPr>
          </a:p>
        </p:txBody>
      </p:sp>
      <p:sp>
        <p:nvSpPr>
          <p:cNvPr id="4" name="Rectangle 3"/>
          <p:cNvSpPr/>
          <p:nvPr/>
        </p:nvSpPr>
        <p:spPr>
          <a:xfrm>
            <a:off x="467852" y="3449704"/>
            <a:ext cx="8270955" cy="2062103"/>
          </a:xfrm>
          <a:prstGeom prst="rect">
            <a:avLst/>
          </a:prstGeom>
          <a:solidFill>
            <a:schemeClr val="accent1"/>
          </a:solidFill>
          <a:ln>
            <a:solidFill>
              <a:schemeClr val="bg2">
                <a:lumMod val="60000"/>
                <a:lumOff val="40000"/>
              </a:schemeClr>
            </a:solidFill>
          </a:ln>
          <a:effectLst>
            <a:softEdge rad="254000"/>
          </a:effectLst>
        </p:spPr>
        <p:txBody>
          <a:bodyPr wrap="square">
            <a:spAutoFit/>
          </a:bodyPr>
          <a:lstStyle/>
          <a:p>
            <a:pPr algn="ctr"/>
            <a:endParaRPr lang="en-US" sz="3200" dirty="0" smtClean="0">
              <a:solidFill>
                <a:srgbClr val="93CDDD"/>
              </a:solidFill>
            </a:endParaRPr>
          </a:p>
          <a:p>
            <a:pPr algn="ctr"/>
            <a:r>
              <a:rPr lang="en-US" sz="3200" dirty="0" smtClean="0"/>
              <a:t>Proverbs 29:18</a:t>
            </a:r>
          </a:p>
          <a:p>
            <a:pPr algn="ctr"/>
            <a:r>
              <a:rPr lang="en-US" sz="3200" dirty="0" smtClean="0"/>
              <a:t>Where there is no </a:t>
            </a:r>
            <a:r>
              <a:rPr lang="en-US" sz="3200" u="sng" dirty="0" smtClean="0"/>
              <a:t>vision</a:t>
            </a:r>
            <a:r>
              <a:rPr lang="en-US" sz="3200" dirty="0" smtClean="0"/>
              <a:t>, the people perish…</a:t>
            </a:r>
          </a:p>
          <a:p>
            <a:pPr algn="ctr"/>
            <a:endParaRPr lang="en-US" sz="3200" dirty="0">
              <a:solidFill>
                <a:srgbClr val="FAC090"/>
              </a:solidFill>
            </a:endParaRPr>
          </a:p>
        </p:txBody>
      </p:sp>
      <p:sp>
        <p:nvSpPr>
          <p:cNvPr id="2" name="Slide Number Placeholder 1"/>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9</a:t>
            </a:fld>
            <a:endParaRPr kumimoji="0" lang="en-US"/>
          </a:p>
        </p:txBody>
      </p:sp>
    </p:spTree>
    <p:extLst>
      <p:ext uri="{BB962C8B-B14F-4D97-AF65-F5344CB8AC3E}">
        <p14:creationId xmlns:p14="http://schemas.microsoft.com/office/powerpoint/2010/main" val="21777815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48297</TotalTime>
  <Words>1659</Words>
  <Application>Microsoft Macintosh PowerPoint</Application>
  <PresentationFormat>On-screen Show (4:3)</PresentationFormat>
  <Paragraphs>178</Paragraphs>
  <Slides>41</Slides>
  <Notes>10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inspirational life</dc:title>
  <dc:creator>Robert Long</dc:creator>
  <cp:lastModifiedBy>ROBERT LONG</cp:lastModifiedBy>
  <cp:revision>764</cp:revision>
  <dcterms:created xsi:type="dcterms:W3CDTF">2011-05-11T06:14:41Z</dcterms:created>
  <dcterms:modified xsi:type="dcterms:W3CDTF">2019-04-13T04:19:56Z</dcterms:modified>
</cp:coreProperties>
</file>